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ink/ink1.xml" ContentType="application/inkml+xml"/>
  <Override PartName="/ppt/notesSlides/notesSlide11.xml" ContentType="application/vnd.openxmlformats-officedocument.presentationml.notesSlide+xml"/>
  <Override PartName="/ppt/ink/ink2.xml" ContentType="application/inkml+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ink/ink3.xml" ContentType="application/inkml+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ink/ink4.xml" ContentType="application/inkml+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ink/ink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30"/>
  </p:notesMasterIdLst>
  <p:sldIdLst>
    <p:sldId id="256" r:id="rId2"/>
    <p:sldId id="672" r:id="rId3"/>
    <p:sldId id="640" r:id="rId4"/>
    <p:sldId id="641" r:id="rId5"/>
    <p:sldId id="642" r:id="rId6"/>
    <p:sldId id="663" r:id="rId7"/>
    <p:sldId id="664" r:id="rId8"/>
    <p:sldId id="674" r:id="rId9"/>
    <p:sldId id="643" r:id="rId10"/>
    <p:sldId id="644" r:id="rId11"/>
    <p:sldId id="645" r:id="rId12"/>
    <p:sldId id="646" r:id="rId13"/>
    <p:sldId id="647" r:id="rId14"/>
    <p:sldId id="657" r:id="rId15"/>
    <p:sldId id="658" r:id="rId16"/>
    <p:sldId id="649" r:id="rId17"/>
    <p:sldId id="651" r:id="rId18"/>
    <p:sldId id="673" r:id="rId19"/>
    <p:sldId id="648" r:id="rId20"/>
    <p:sldId id="650" r:id="rId21"/>
    <p:sldId id="665" r:id="rId22"/>
    <p:sldId id="666" r:id="rId23"/>
    <p:sldId id="671" r:id="rId24"/>
    <p:sldId id="670" r:id="rId25"/>
    <p:sldId id="659" r:id="rId26"/>
    <p:sldId id="656" r:id="rId27"/>
    <p:sldId id="661" r:id="rId28"/>
    <p:sldId id="662" r:id="rId29"/>
  </p:sldIdLst>
  <p:sldSz cx="9144000" cy="5715000" type="screen16x10"/>
  <p:notesSz cx="6858000" cy="9144000"/>
  <p:defaultTextStyle>
    <a:defPPr>
      <a:defRPr lang="en-US"/>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12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9E9"/>
    <a:srgbClr val="FCA7A6"/>
    <a:srgbClr val="0070C0"/>
    <a:srgbClr val="00B050"/>
    <a:srgbClr val="FEF0E4"/>
    <a:srgbClr val="9BBB59"/>
    <a:srgbClr val="FCDDCF"/>
    <a:srgbClr val="D0D8E8"/>
    <a:srgbClr val="FFFFFF"/>
    <a:srgbClr val="95B3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96" autoAdjust="0"/>
    <p:restoredTop sz="86028" autoAdjust="0"/>
  </p:normalViewPr>
  <p:slideViewPr>
    <p:cSldViewPr>
      <p:cViewPr varScale="1">
        <p:scale>
          <a:sx n="125" d="100"/>
          <a:sy n="125" d="100"/>
        </p:scale>
        <p:origin x="1464" y="176"/>
      </p:cViewPr>
      <p:guideLst>
        <p:guide orient="horz" pos="1800"/>
        <p:guide pos="1296"/>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6T20:07:37.964"/>
    </inkml:context>
    <inkml:brush xml:id="br0">
      <inkml:brushProperty name="width" value="0.05292" units="cm"/>
      <inkml:brushProperty name="height" value="0.05292" units="cm"/>
      <inkml:brushProperty name="color" value="#FF0000"/>
    </inkml:brush>
    <inkml:brush xml:id="br1">
      <inkml:brushProperty name="width" value="0.09071" units="cm"/>
      <inkml:brushProperty name="height" value="0.09071" units="cm"/>
      <inkml:brushProperty name="color" value="#FF0000"/>
    </inkml:brush>
  </inkml:definitions>
  <inkml:trace contextRef="#ctx0" brushRef="#br0">7540 3489 24575,'3'4'0,"0"0"0,-3 24 0,0 14 0,0 11 0,0-12 0,0 4 0,0 4 0,0 2-547,0-7 1,0 2 0,0 2 0,0 1 0,0 2 0,0-1 181,0-7 0,0 0 0,0 1 0,0 1 0,0 0 0,0 0 0,0 0 0,0 0 20,0 2 1,0 0 0,0 0 0,0 0 0,0 1 0,0-1 0,0 1 0,0-1 344,0 1 0,0 1 0,0-1 0,0 0 0,0 1 0,0-1 0,0 0 0,0 0 0,0-2 0,0 0 0,0 0 0,0 0 0,0-1 0,0 0 0,0 1 0,0-1-361,0 4 1,0 0 0,0 0 0,0 0 0,0 0 0,0 0 0,0-1 360,0-1 0,0 0 0,0-1 0,0 1 0,0-1 0,0 0 0,0-1-262,0 5 0,0 0 0,0-1 0,0 0 0,0-1 0,0 0 262,0-2 0,-1-1 0,1-1 0,0 0 0,1 0 0,0-1 255,0 5 0,1-1 0,0-1 0,0 0 0,1-2-255,1 4 0,1-1 0,0-1 0,1-3 986,2 4 1,1-2-1,0-3-986,4 4 0,0-5 3267,1 3-3267,-7-27-710,-5-15 1,-2-3 0,0-2 0</inkml:trace>
  <inkml:trace contextRef="#ctx0" brushRef="#br1" timeOffset="46613">3865 4483 13050,'-31'-19'643,"0"0"0,-4 0 1,-1 2-352,-4-1 0,-3 1-1167,12 6 0,-1 1 1,-1-1 963,-2 2 1,0-1 0,-1 2 44,-3-1 1,0 1 0,-1 1-16,-2 0 1,-2 0 0,0 2-838,-2 0 1,-1 1 0,0 1 762,8 1 0,1 0 0,-1 0 0,-1 2-45,-2 0 0,0 1 0,0 0 0,-1 1 22,-3 1 0,0 1 1,0 0-1,-1 1 29,0 0 0,-1 1 1,-1 2-1,-2 1 31,7-1 0,-2 1 0,-2 2 1,0 0-1,1 1 0,1 2-15,1 0 0,0 1 1,1 1-1,0 1 1,0 1-1,0-1-331,1 0 1,-1 0 0,1 0-1,0 1 1,1 1 0,2 1 290,-2 4 0,1 1 0,2 1 0,2 1 0,4 0-39,3 1 1,3 0 0,2 0 0,0 1 1,1 2 0,2 0 1,0 1-1,1 0 54,1 0 1,0-1 0,2 2 0,2 3-36,1 1 0,2 2 0,1 1 0,1 2 0,3-1 27,1 1 0,3 0 0,2 1 0,0-1 0,1 1 49,0 0 1,0 0 0,1 0 0,2 0 0,2-1-77,2 0 0,2-1 0,2-1 0,0 0 0,2-3 2,1 0 0,2-1 0,1-2 0,0 0 0,2 3 1,1 0-1,1-1 1,0 1-1,3-1 0,0 0 0,2 0 1,1-1-24,1 1 1,1-1 0,2-1 0,1 0-12,2-1 1,2 0-1,0-1 1,3-1-48,-7-7 0,1 0 0,1-1 0,1-1 0,1 0 52,1-1 0,2 0 0,0 0 0,1-1 0,0-1 34,2 0 1,1-1 0,1-1 0,0 0 0,0-1-44,2 1 0,0-2 0,0 0 0,1-1 1,-1 0-77,1 0 0,0-1 1,1 0-1,-1-1 1,0 0 57,1-1 0,-1-1 0,1 0 0,0-1 0,-1-1 7,-1 0 1,0 0 0,0-1 0,1-1 0,2-2-15,-3-2 1,1-1 0,2 0 0,1-2-1,1-1 1,-1-1 0,0-2-25,-5-1 1,0-2-1,1-1 1,-1-1-1,1 0 1,-1-2-1,0 1 1,0 0 58,0 0 0,1 0 0,-1 0 0,0-1 0,0 0 0,-1-1 1,0-1-1,-1-2 12,4-3 1,1-2 0,-1-2-1,-1 0 1,-2-1 0,-2-1-1,-2 0 41,2-4 0,-3 0 0,-2-2 0,-2 0 0,1-1-18,-1-1 0,0 0 0,-2-1 0,0-1 0,-1-1 18,-1 0 0,-2 0 0,0-1 0,-2-1 0,-1 0 34,-1 0 1,-2 0 0,0-1-1,-2 0 1,-1 0-62,-2 1 0,-1 0 0,-1 0 0,-3-2 1,-2-3 51,-2-2 1,-3-3-1,-1-2 1,-4-1-1,-2 0 1,-3 1-37,-3 5 1,-4-1-1,-2 1 1,-1 0 0,-2 0-1,-1 0 1,1 0-33,1 0 1,-1 0-1,-1 0 1,0 0 0,-2 1-1,-1 1 1,-4 2 6,1 4 0,-2 1 0,-1 1 0,-3 0 0,0 2 0,0 1 0,-1 2 0,1 2-53,-5-1 1,0 3 0,-1 2-1,-1 1 1,0 2 0,0-1-150,-2 1 0,0 0 0,-1 1 0,0 1 0,0 1 0,-1 0-7,2 2 0,-1 1 0,1 0 0,-1 1 0,1 1 0,0 0-258,-5-1 0,0 2 1,0 0-1,2 0 0,0 2-353,-3 0 1,1 1 0,1 2 0,3 0 475,-5 0 1,3 2 0,5 1 0,4 1 0,5 2-1,-2 1 1</inkml:trace>
  <inkml:trace contextRef="#ctx0" brushRef="#br1" timeOffset="48486">5278 4564 11255,'8'-15'2917,"-2"1"-2199,0 3 90,3 0 269,15-10-494,-2 3-133,9-6-1,-6 7-90,3-1-45,4 0 0,1-2-45,1-1-45,-10 7 1,0-1-90,15-7-46,-14 9 1,1 0-207,16-3 162,-18 9 0,1 0-261,2 0 0,2 0 261,3 0 0,0 0-1185,3 0 1,1 0 1161,2 1 1,0-1-23,2 1 0,0 0-301,1 0 0,0 1 323,1-1 0,1 1-44,2-1 0,0 1 44,1 0 0,1 0-252,-15 1 1,0 1 0,3 0 262,1 0 1,2 0 0,1-1-1,0 2-33,3-1 0,1 1 0,0 1 0,0-1-11,0 0 0,0-1 0,1 1 0,-2 1-199,1-1 1,-1 2 0,-1-1 0,-1 0 223,0 1 1,-2 0 0,1-1-15,0 1 0,2 0 0,-1 0 251,0 0 1,0 0-1,4 0-251,0 0 0,2 0 0,3 0 0,-1 0 9,-9 0 0,1-1 0,0 1 0,0 0 1,2 0-227,0-1 1,0 1 0,2-1 0,0 0 0,-1 1 0,-3-1 238,11 0 1,-2 0 0,-1 0-1,0 0-11,-2-1 0,-1 0 1,-1 0-1,-2 0-26,1 0 0,-3 0 0,0-1 15,2 0 0,0 0 0,0 0-153,0 0 1,0 1-1,0-1 153,1 0 0,0 0 0,-1 0 0,1 0 0,0 0 0,0 0 15,0 1 0,0-1 0,1 1 0,-2 0 0,1 0 0,2 0-27,-1 1 1,3 0 0,1 0 0,-3 0 26,2 0 0,-2 1 0,2-1-27,-3 1 1,2-1 0,-1 1 0,-3-1 11,-1 2 0,-3-1 0,0 0 82,1 1 0,-1 0 0,1 0-82,-1 0 0,1 1 0,0-1-15,1 1 0,0 0 0,0-1 60,1 1 0,0 0 0,0 0-60,1-1 0,0 0 0,1 0 15,-1 0 0,0 0 0,0 0 15,0-1 0,0 0 0,0 1-30,-1-1 0,-1 0 0,1 0 15,-2 0 0,0 0 0,0 0 0,-1 0 0,0 0 0,0 0 0,-2 0 0,0 0 0,2 0 0,-1 0 0,1 0 0,1 0 0,-2 0 15,1 0 0,-2 1 0,2-1-30,7 0 0,2 0 0,4 0 15,-6 0 0,4 1 0,2-1 0,-2 1 0,-5-1 15,4 0 0,-6 0 0,6 0-24,-2 0 0,6 0 0,1 0 0,-2 1 0,-8-1 24,-5 0 0,-5 0 0,2 0-30,10-1 0,3 1 0,0 0 15,-3 0 0,1 0 0,-1 0 15,0 0 0,-1-1 0,-1 1-30,-5 0 0,-1 0 0,-3 0 37,1 0 1,-3 0-23,0 0 0,-2 0 171,-1 0 1,-2 0-150,-1 0 0,-1 0 1794,21 0-1860,-3-1 88,-4-2-66,-13 0 0,-1-1 22,10-3 1806,11 0-1806,-19 3 1482,2 1-1527,0 1 539,-1 1-449,4 0-90,2 1 90,4 0-90,7 1-183,-19 0 0,0 0 228,4 1 0,0 1-23,4 0 1,1 0-1,2 1 1,2 1-8,-1-1 0,2 1 0,1-1 15,-1 1 0,0-1 1,0 0 28,0 0 1,1 0 0,-3 0-15,13 1 0,-4-2 0,-17-1 0,-2-1 0,-2 1 0,0-1-44,22 0 88,-5 0-44,-4-1 0,10 1 0,-6 1 0,-1 0 0,-13 1-89,-15 0 43,-2 2 46,-3 0 46,-2 3-1,-1 2 583,-4 2-718,0 3 225,-4 14-270,-3-4 1,-5 11-809,-2-11-1391,-1 0-943,1-4 0,5-5 2457,2-8 1,4-4 0,1-4 0</inkml:trace>
  <inkml:trace contextRef="#ctx0" brushRef="#br1" timeOffset="49863">17544 4380 12825,'-27'-10'1092,"-1"1"0,-4 0 0,-1 0-800,-6 0 1,-2 1-1932,-5 1 1,-2 0 1083,14 3 0,-1 0 0,0 0 674,-2 1 1,0 1 0,-2 0-61,-1 0 0,0 1 1,-1 0 44,-2 1 1,0 0 0,-1 1-45,-2 0 0,0 2 0,-1-1-16,-2 2 1,0 1 0,0 0-82,10 0 1,0 1-1,0 0 1,0 0 103,-2 2 0,0 0 1,0 1-1,0 0-330,-1 1 1,0 1 0,0 0 0,-1 1 284,0 0 1,0 2-1,0-1 1,0 2-1,0 0 1,1 1-1,-1 1 1,1 0-12,1 1 0,-1 1 0,1 0 1,1 1 32,0 1 1,1 0 0,1 1 0,0 0-23,1 1 1,1 1 0,0 0-1,1 2 22,1 0 1,1 0 0,0 2 0,1 0 11,0 0 0,1 2 1,1-1-1,1 2-68,1 0 1,1-1 0,0 3 0,0 2 38,1 2 0,-1 2 0,0 2 0,2 2 0,2 0 17,1 1 1,2 1 0,2 2 0,0-1 0,0 1-36,1-1 0,0 0 0,0 1 0,2-1 0,3 1 9,3-2 0,1 1 0,2 0 0,2-2 0,4-2-155,3 0 0,3-3 0,2-1 0,2 0 148,2 3 0,1-1 0,2 0 0,2 0-103,4 0 0,2 0 0,1 0 0,2-1 103,3 1 0,1 0 1,1-1-1,2-1 6,-6-7 0,1-1 1,1-1-1,2 1 0,2 0-24,0-3 1,1 1 0,2 1-1,2-1 1,1-1 0,1 0-1,0-1 12,-1-3 1,1 0 0,1-2-1,1 1 1,0-1 0,1-1 0,0 1-1,-1-1-5,0 1 0,1 0 0,0 0 0,0 0 0,0-1 0,0 0 0,1-2 0,0 0-6,0-1 0,2-1 1,0-1-1,0 0 1,0-2-1,-1 1 1,-1-2-1,-1-1-9,3 1 0,-1-2 0,-2 0 0,0-1 1,1-1-1,-1 0 7,1 0 1,1-1-1,-1 0 1,0 0-1,1-1 1,-1 0-8,0-1 0,0 0 0,0-1 0,0 0 0,0 0 0,1-1-23,-1 0 1,0-1 0,0 0-1,1 0 1,-1-1 0,0-1-33,-1 0 1,0-1 0,-1 0 0,1-1 0,1-2-1,2 0 70,-4-1 0,2-2 0,1 0 0,1-1 0,0 0 0,-1-1 0,-2 0 0,-1 0 0,3-2 0,-2 1 0,-2-2 0,1 0 0,0 0 0,1-2 0,1 0 0,2-1 0,1-2 0,0 1 0,-2-2 0,-1 1 0,-4-1 17,2-2 1,-4-1 0,-1-1-1,-2 0 1,1-1-18,-1 0 0,0 0 0,0-1 0,-1-1 0,-1 0 18,-1-1 0,0 1 0,0-2 0,-2 1 0,1-1 41,5-7 0,-1 0 0,-1 0 1,-1-1-49,-1 0 0,-2 0 0,0-1 0,-2 0-11,-2 1 0,0-1 0,-2 1 0,-2-2 22,-1 2 1,-2-1-1,-2 0 1,0 0 100,1-11 1,-3 0 0,-2 0-139,-2 0 0,-4 0 0,-3 0-16,-4 1 1,-5 0 0,-2 1 30,-3-1 0,-3 0 0,-3 1 106,1 10 1,-2 1-1,-2 0 1,-4-2-107,-1 3 0,-4-1 0,-2-1 0,-2 0 0,1 0 0,1 3-14,-1-1 1,0 2 0,1 0-1,-2 0 1,-2 0 19,2 2 0,-1 0 1,-1-1-1,-1 0 1,-1 1-1,2 2 1,0 1-83,-6-3 0,2 3 1,-1 0-1,1 2 1,-2 0 66,-1 0 0,-1 0 0,0 0 0,-1 2 0,0 0-45,5 3 0,0 1 1,0 0-1,0 1 1,-1 0-1,0 1 54,-1-1 0,0 1 0,0 0 0,0 0 0,-1 1 0,0 0-59,0 1 0,-1 0 1,0 0-1,0 0 0,-1 1 1,1 0 50,0 1 0,0-1 1,0 1-1,0 1 1,0-1-1,0 1 23,2 1 1,-1 0 0,1 0 0,0 1 0,-2 0 0,-1 1-234,-2 0 0,-3 2 0,-1 0 0,0 0 0,0 1 0,1 1 0,2 0-312,-5-1 0,1 2 1,2 0-1,-1 1 1,-2 1 60,8 1 1,-2 0 0,-2 1 0,1 1 0,0 0 0,2 1 0,3 1 243,-4 3 1,2 1-1,1 1 1,4 1-1,1-2 1,-4 1 0,4 0-1,2 0 1,-8 6-1,-1 0 1</inkml:trace>
  <inkml:trace contextRef="#ctx0" brushRef="#br1" timeOffset="54931">1729 6780 11434,'-29'-11'2872,"0"1"-1884,4 4-225,4 3-180,10 2-133,2 0-361,6 1 1,3-1 224,9 1-44,10 3-46,23-1-67,-10 0 0,7-1-685,2-4 1,8-1 0,4-2-1,2 0 573,-14 2 0,3 0 0,1 0 0,2-1 0,0 0 0,0 0 0,0 0-394,1 0 0,1 0 1,0-1-1,1 1 1,-1-1-1,2 0 1,0 1 363,-8 0 0,2 0 0,0 1 0,0-1 0,1 0 0,-1 1 0,0-1 0,-2 1 0,0 0-242,3 0 0,-2 0 1,0 1-1,-2-1 0,1 1 1,0 0-1,0-1 239,1 1 1,0 0 0,0-1 0,0 1 0,0 0 0,0 0-1,0 0-132,5-1 0,0 1 0,0 0 1,0-1-1,1 0 0,0 0 152,-2 1 0,1-1 0,0-1 0,1 1 0,-1 0 0,-2 0 0,-2-1 57,4 1 1,-2-1 0,-2 0 0,-1 1 0,0-1 11,7-1 0,1 1 0,-5-1 0,-8 1-56,-2-2 0,-18 1 906,-42 1-929,-2 3 1,-5 1 21,-13 0 1,-6 0 189,8 1 1,-2 0 0,-2 1-190,4 0 0,0 0 0,-2 0 0,0 0-9,4 0 1,-1 1 0,-1-1 0,0 1-1,0 0-9,-4 0 0,0 1 0,-1-1 0,0 1 0,0 0-117,-2 0 0,-1 0 0,1 0 0,-1 0 0,0 0 153,-1 1 0,0 0 0,1 0 0,-1 0 0,0 0-287,1 0 0,0 1 0,-1 0 0,1-1 0,0 1 259,1 0 1,0 0 0,0 0 0,1 0 0,0 1-73,1-1 0,2 0 0,-1 1 0,0 0 0,-3 0 59,0 0 0,-2 1 1,-1 0-1,0 0 1,2-1-1,2 1-4,4-1 0,2-1 0,2 1 0,-1-1 1,-2 1-19,-6 1 0,-2 0 0,0 0 0,2 0 0,5-1 260,1-1 0,4 0 0,2-1-283,-8 1 1,4 0 785,12-2 0,3 0-763,-3-2 2015,15 0-1993,39-1 1,17-1 21,-8 0 1,3 0-31,-1 0 0,5-1 1,3 0-1,-1 0-3,0-1 0,1 1 1,1-1-1,1 0-344,-2 0 1,2-1 0,0 0-1,2 0 1,0 0 332,-4 0 0,2 1 0,0-1 0,1 0 0,0 1 0,0-1-234,-3 1 1,0 0 0,0-1 0,0 1 0,1 0 0,0 0 0,1 0 188,1 0 0,0 0 0,1 0 0,0 0 0,0 0 1,0 0-1,0 0-198,-5 1 0,0-1 0,0 1 0,0 0 0,0-1 0,0 1 0,0 0 0,0 0 31,5 0 0,1-1 1,0 1-1,0 0 1,-1 0-1,0-1 1,1 1-258,-2 0 1,0 1 0,0-1 0,-1 0 0,1 0 0,-1 0 0,0 1-1,-3-1 1,1 1 0,-1-1 0,0 1 0,-1-1 0,0 1 0,0-1 215,5 0 1,0 0 0,0 0 0,-2 0 0,-2 0 0,-3 0 0,13 0 0,-5 0 0,-3 0 0,-10 0 0,-1 0 0,1-1 0</inkml:trace>
  <inkml:trace contextRef="#ctx0" brushRef="#br1" timeOffset="55935">15558 6188 5675,'-38'7'655,"0"0"0,0 0 1,2 0-1,1-1 0,2 0 983,0-1 0,2-1-928,2 1 0,1 0 734,-19 3-950,6-2-90,8-1-45,4 0 457,8 0-592,8-1 1622,8-2-1487,17-1 45,21-5-157,0 1 0,6-1-1084,-2 0 1,4 0-1,3 0 881,-2 0 1,3 1 0,2 0 0,1 0-18,-3 1 0,2 0 0,1 0 0,2 1 0,0 0-386,-4 1 0,2-1 0,0 1 1,1 1-1,0 0 0,1 0 365,-6 0 1,1 1-1,0-1 1,0 1-1,2 1 1,1 0-1,3 2-144,-9-1 0,1 0 0,2 1 0,1 0 0,0 1 0,1 0 1,1 1-1,0 0 0,0-1 0,0 1 0,-1 1 134,-2-1 0,0 0 0,1 1 1,0 0-1,0 0 0,0 0 1,0 1-1,0-1 0,0 1 1,0 0-1,0-1 0,0 1-77,-1-1 0,1 0 0,0 0 1,0 1-1,0-1 0,0 1 0,0-1 1,-1 1-1,0-1 0,0 1 0,0-1 1,-1 1 88,6 1 1,1 0 0,-1 1 0,0-1 0,0 1 0,-1-1 0,-2 0 0,0 0 0,-2-1 0,-1 0 16,2 0 1,-2-1 0,-2 0 0,0 0 0,-2-1-1,1 0 1,-1 0-11,4 0 0,0 0 0,-1 0 0,0 0 0,-2-1 0,0 0 13,3 0 1,-1 0 0,-1-1-1,-1 1 1,-2-2 4,2 0 1,-2 0 0,-1-1-1,-3 0 487,21 3 1,-18-8-521,-33-15 89,-51-1-44,9 5 0,-6 0 0,-1 0 44,7 3 1,0 1-1,-2 0 1,-1 0-46,-5-1 1,-2 0 0,0 0 0,-2 0-27,7 1 0,-1 1 0,0 0 0,-1-1 1,-1 2 7,-2-2 1,-1 1 0,-1 1 0,0-1 0,0 1-66,5 0 1,-1 1-1,1 0 1,-1 0-1,-1 1 1,0-1 30,-2 1 1,-1-1-1,0 1 1,0 1-1,-1-1 1,0 1-144,6 0 1,-1 1 0,1 0-1,-1 0 1,-1 0 0,1 0-1,-1 1 151,-1 0 0,0 0 0,-1 0 0,0 1 0,0-1 0,0 1 0,0 0-24,0 0 0,-1 0 0,0 0 0,0 0 0,0 0 0,0 1 1,0 0 16,1 1 1,0-1-1,-1 1 1,1 0 0,0 0-1,0 1 1,0-1 6,2 1 0,0-1 0,0 0 0,0 1 0,1 0 0,0 0 0,1 0 14,-3 0 1,1 1 0,0 0 0,1 0 0,0 1 0,1 0 11,-5 1 0,-1 1 0,2 0 0,2 0 0,5 0-26,-3 0 0,5 1 0,5 1 595,-6 3 0,19-1-573,40-5 1,14-2-38,-2-2 0,4-2 0,2 0 102,-1-1 0,2 0 0,1-2 1,1 1-88,-1 0 0,0-1 0,1 1 0,1-1 0,1 0 0,5-1 0,0 0 0,2 0 0,0-1 0,0 1-8,-5 1 0,1 0 1,1-1-1,-1 1 1,1 0-1,0 0-54,1 0 1,0 0 0,0 0 0,0 1 0,2-1 0,2 1 66,-8 0 0,1 1 0,1-1 0,1 1 0,1 0 0,0 0 0,0 0 0,0 0 0,-1 0 4,-2 1 1,1-1 0,-1 1 0,0-1 0,0 1 0,0 0 0,1 0 0,0-1 0,2 1-24,-1 0 1,2 0-1,1 0 1,0 0 0,0 1-1,0-1 1,0 0 0,-1 0-1,-2 1 1,-2-1-129,7 1 1,-2-1 0,-1 1-1,-1-1 1,-2 1 0,1 0-1,-2 0 142,2 0 0,0 0 0,-1 0 0,-2 0 0,-2 0 0,-3 0-15,12 0 0,-5 0 1,-3 0 249,-6 0 1,-3 0-1,-2 0-190,2-1 0,-6 0 1429,-4-2-1429,-43-1-60,-11 2 0,-10 1 0,-1 0 189,1 0 1,-1-1 0,-3 1-175,6-1 0,-2 1 0,-2 0 0,-1 0 0,2 0 35,1 0 0,1-1 0,0 1 1,0 0-1,-1 0-62,-4 0 0,-1 1 0,0-1 0,-1 0 1,0 1-242,5-1 1,-1 1-1,0-1 1,0 0-1,0 1 1,-1 0 229,-1 1 1,-1 0-1,0 0 1,0 0-1,-1 1 1,1-1-229,-1 1 1,1-1-1,-1 1 1,0 0-1,0 0 1,0 0 152,2 1 1,-1 0 0,1 1 0,0 0 0,0 0 0,2 0-80,-6 0 0,2 1 0,0 0 0,1 0 0,2 1-179,-3 0 1,1 1 0,2 1 0,4-1-421,0 2 1,4-1 0,6 2-2487,0 13 2865,71-11 0,-10-5 1,17-7-1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6T20:09:06.315"/>
    </inkml:context>
    <inkml:brush xml:id="br0">
      <inkml:brushProperty name="width" value="0.05292" units="cm"/>
      <inkml:brushProperty name="height" value="0.05292" units="cm"/>
      <inkml:brushProperty name="color" value="#FF0000"/>
    </inkml:brush>
  </inkml:definitions>
  <inkml:trace contextRef="#ctx0" brushRef="#br0">17020 6747 24575,'0'0'0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6T20:27:52.642"/>
    </inkml:context>
    <inkml:brush xml:id="br0">
      <inkml:brushProperty name="width" value="0.09071" units="cm"/>
      <inkml:brushProperty name="height" value="0.09071" units="cm"/>
      <inkml:brushProperty name="color" value="#FF0000"/>
    </inkml:brush>
  </inkml:definitions>
  <inkml:trace contextRef="#ctx0" brushRef="#br0">6811 7820 11614,'9'-10'3276,"-3"3"-1032,-5 5-1436,-1 0 45,5-1-494,3 0 45,8-4-224,7 0-91,9-4 1,10-1-281,-18 5 0,1-1 191,2 2 0,1-1 22,2 1 1,0 1-46,-1 1 1,0 1 44,-1 1 1,0 1-187,19 5 164,-10 4 89,-11 10-44,-13 7 0,-13-1 0,-7 3-23,-7 4 0,-5 2-37,3-5 0,-3 2 1,-1-1-16,-2-1 0,-3 1 0,1-1 0,-2 3 0,0 0 0,2-2-82,-3 3 0,3-1 278,2-1 0,11-3-301,28-6-44,13-16 66,-3-7 1,3-3-481,-1-1 1,1-2 98,5 0 0,0-1-561,3 0 1,3-2 1054,-1 1 0,2-1 0,-4 2 0,-9 2 0,-1 0 0,9-3 0,0 0 0</inkml:trace>
  <inkml:trace contextRef="#ctx0" brushRef="#br0" timeOffset="434">7854 7751 14082,'-16'-8'3276,"5"2"-2018,22 2-1169,23-1-112,-7 1 1,2 0 22,6 0 0,0 0 22,-6 1 1,-3 1-68,14-1 135,-25 6-90,-8 7 135,-9 5-135,-10 11 45,-11 6 89,-3-4 1,-2 0-468,5-5 1,1 0 332,-9 7 0,2 1 0,10-10 0,2-1 22,1 0 1,2 0-172,-9 18 149,7-2-134,7-2-1,5-6 0,11-4-89,8-9 89,16-7-224,15-11-578,-15-2 1,1-2 285,6-4 1,4-3-443,3-1 1,4-2 0,-2-1 682,-9 4 0,-2-1 1,-1 1-1,2 0 1,0 1-1,-6 0 0,12-5 1</inkml:trace>
  <inkml:trace contextRef="#ctx0" brushRef="#br0" timeOffset="835">8635 7706 7125,'-19'-9'3276,"5"2"0,7-3-806,9 2-1931,25-9-383,-3 7 1,3 1-134,1-1 0,2 0-35,3 0 0,-1 1 282,13-2-1,-8 5-134,-6 2 134,-11 3 90,-8 5-45,-9 3 46,-13 8-69,-8 1 1,-4 2-135,2-2 0,-1 0-283,-10 7 1,0 0 192,7-5 0,1 2 0,-5 6 1,2 3-46,2 2 1,3 1-113,1 5 0,3 0 23,7-9 0,4-2-68,12 11-89,15-23-113,6-11 0,5-5-561,12-5 1,5-3-196,-4 1 1,3-2 0,1 0 888,-7 0 1,2 1-1,-1-1 1,-4 1-1,-4 0 1,-2 2 0,-1 0-1,9-2 1,0 1-1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6T20:30:32.835"/>
    </inkml:context>
    <inkml:brush xml:id="br0">
      <inkml:brushProperty name="width" value="0.09071" units="cm"/>
      <inkml:brushProperty name="height" value="0.09071" units="cm"/>
      <inkml:brushProperty name="color" value="#FF0000"/>
    </inkml:brush>
  </inkml:definitions>
  <inkml:trace contextRef="#ctx0" brushRef="#br0">3834 3781 13184,'-25'-14'868,"0"0"0,-6 0 0,-2 0-711,-10 0 0,-4 2-1250,10 3 1,-2 0 0,0 1 785,-6 0 1,-2 2 0,-1-1 317,8 2 1,0 1-1,-2-1 1,0 1-403,-3 0 0,-1 1 0,0 0 1,-2-1 434,9 2 1,-1 0 0,0 0 0,-2 0 0,-3 0-26,0 1 0,-2-1 0,-1 1 1,-3 0-1,0 1 0,-1-1 1,1 1-38,3 0 1,-2 1-1,1-1 1,-1 1-1,-1 0 1,1 0-1,-1 1 1,1-1 46,5 0 1,0 0 0,-1 0 0,1 0 0,0 0 0,-1 1 0,1-1 0,0 1 0,0 0-147,-4 1 1,-1-1 0,0 1-1,1 0 1,0 0 0,1 1 0,1-1-1,3 1 139,-3 0 1,2 1-1,1 0 1,1 0-1,0 0 1,0 0-54,-1 1 1,0-1 0,1 1-1,-1 0 1,1 0 0,0 1 57,-7 1 0,1 0 0,0 0 0,1 1 0,0 0 33,5 1 0,-1 0 0,2 0 0,1 1 1,2 1-50,-3 1 0,1 0 0,3 2 0,4 1 647,-1 3 1,5 2-1,4 2-770,0 8 0,7 3 615,11 0 1,5 1-437,1 2 1,2 0-91,0 4 1,0 1 446,0 4 1,0 1-448,0 1 1,0 3-8,0-5 0,0 3 0,0 0 15,0 1 0,0-1 0,0 1 15,0-1 0,0 0 0,0-1-374,0-4 0,0-2 0,0-3 576,0 3 0,0-3 622,-1-2 0,2-1-802,1-2 1,8-1-38,17-4 0,13-1 0,6-4 7,-9-9 1,3-2-1,4-2 1,3 0 0,2-1-1,0 2-90,-7-2 1,2 0-1,1 0 1,2 1 0,1-1-1,0 0 1,0 0 0,-1-1-1,0 0 98,-2-1 0,0-1 0,1 0 0,-1 0 0,1-1 0,-1 1 0,0-1 0,0 1 0,0-1-208,5 2 1,1 0 0,0 0 0,-1-1 0,0 1 0,-1-1-1,-2 1 1,-2-1 192,1 0 0,-2 0 0,-2 0 0,0 0 0,-1 0 1,0 0-154,9 0 1,-1 1-1,0 0 1,-1 0 0,0-1 149,-3 0 0,0-1 0,-1 1 0,0-1 0,3 0-61,-4-2 0,2 1 0,0-1 0,1-1 0,-2 0 1,0-2 33,2-1 0,-1-2 0,0 0 0,-1-2 0,2-1 45,-5-1 0,2-2 0,0-1 0,-1 0 0,-2-2 0,-2-1 126,7-4 1,-3-2-1,-2-2 1,-2-2-116,-1-3 0,-2-2 1,-2-2-1,-1 0 48,3-5 1,-3-1 0,-1-2 29,-7 8 1,0-2 0,-1 0 0,-1-1-23,-2-1 1,0 0-1,-1-2 1,-2 0-23,-1 0 0,-1-1 0,-2 0 0,-1-1-12,-3 0 1,-1 0-1,-2 0 1,-1 0 25,-2-11 1,-2-1 0,-5 1-60,-3 1 0,-4 0 0,-3 2 0,-4 0 0,-3 2 0,-4 2 22,4 10 1,-2 1 0,-2 2-1,-2 0-22,-1 0 0,-3 1 0,-1 1 0,0 1 0,-4 0 0,0 1 0,-1 2 0,-2 0-11,-1 0 0,0 2 0,-3 0 0,-3 1 45,8 5 0,-2 1 0,-2 0 0,-1 1 0,-2 1 0,0 0 0,0 1-40,1 2 0,-1 0 1,-1 2-1,-1 0 1,0 0-1,0 1 0,0 0 1,0 0-55,-1-1 0,0 1 0,0 0 0,0 0 1,0 0-1,0 1 0,-1 1 0,1 1-13,-1 1 0,-1 0 0,0 2 0,-1 0 0,2 0 0,0 2 0,2 0 1,1 0-220,-2 2 0,1 0 0,2 2 0,1 0 1,-1 0-1,1 1-127,0 0 0,0 0 0,0 1 0,0 1 0,1 0 0,1 0-237,-6 3 1,0 1-1,1 1 1,1 0 0,0 0-1,5-1 1,0 1-1,0 1 1,2-1 0,2 2 572,-5 4 1,2 0-1,2 1 1,3-3-1,-9 5 1,7-1-1,13-5 1,0 1 0</inkml:trace>
  <inkml:trace contextRef="#ctx0" brushRef="#br0" timeOffset="14282">10697 4020 12152,'-8'-1'2244,"0"8"-1885,3 7-89,1 14-46,-1 5 135,0 5-224,2 4-1,-1 2-446,3 3 536,-2 3-112,3-24 1,0 0-68,-1 3 0,1 1-68,-1 1 1,1 0-997,-1 4 1,-1 1 1085,1 1 1,-1 2-91,-1 1 1,1 1-286,-1 0 0,0-1 263,1-1 0,1-2 45,-1-3 0,1-1-78,3-6 0,-1-2 167,2 13 622,3-14 321,-2-32-539,-2-15 1,-1-7-247,-1-3 0,-1-2 135,0 3 0,-1-2 0,0 0-270,-2-11 0,-1 1 0,-1-4 1,0-1-83,2 15 0,0 0 0,0-1-30,1 0 0,0 0 0,1 0 22,-1-14 0,1 1 292,3 12 0,0 0 1,0 1-271,2-5 1,0 3 0,1 2 0,1 3 0,2-2 94,-2 19-139,-2 6-45,-2 4 180,0 3 1307,1 6-1263,1 21-89,1 7-68,-2-4 1,-1 1-208,0 1 1,0 0 184,-1 3 0,0 0-317,0 2 0,0 1 339,1 1 1,0-1-1,1 0 0,0-1-67,2 0 1,0 0 66,1-3 1,0 0-46,2 8 1,0-2 44,-2-13 1,1-1-46,0 4 1,-1-3 111,1-6 136,-2-12-180,0-33 45,-3-5 0,0-3-90,0-4 0,-1-1-205,0 6 1,0-2 0,0 2 204,-2-10 0,1 1 44,-1-1 1,0 0-23,0-1 1,0 2 22,0 2 1,0 1 286,1 4 0,1 0-288,0-1 1,-1 2-90,0-7 1,0 6 88,0 32 1,1 16-45,0 12-45,-1 16 67,0-15 1,0 1 244,0 4 1,-1 4-238,1-1 0,1 4 0,-1-2-549,0 7 1,0 0 533,1-6 0,-1 3 0,1-4-38,1 2 1,0-2-23,0-3 1,1-1 6,1-4 1,0-3-53,3 15-45,1-17 91,-2-11-405,-2-12-269,-1-12-355,-1-11-2204,-5-14 0,-8-10 2621,2 18 1,0 2-1,-4-6 1,0 5 0</inkml:trace>
  <inkml:trace contextRef="#ctx0" brushRef="#br0" timeOffset="16616">17511 3894 10536,'7'-37'3276,"-1"7"-1480,-5 14-1302,1 9-315,-3 7 91,0 9-46,-1 9-179,0 12 134,1 11-179,2 9-288,1-23 0,0 2 265,0 1 1,1 0 67,1 1 0,0 1-45,0 0 0,-1 1 45,1 0 0,-1 0-23,0 0 1,-1 0 21,0 0 1,-1 1-67,0-2 0,-1 0 44,1 0 0,-2-1-44,1-3 0,0 0 66,0 18-44,0-9 0,1-12 270,-1-9-136,1-15-43,-3-12 530,0-13-442,-2-8-22,3 2 0,1-4-22,1-7 0,1-3-214,-1 5 1,2-2 0,-1 0 227,1-4 1,0 0 0,1-1-411,0 2 0,1-1 1,-1 3 372,1-9 1,-1 5 44,1 8 0,0 5 22,1 5-44,-4 13-45,0 7 89,-2 6 345,0 19-479,0 6-45,0 24 45,0-21 0,0 2 358,-1 5 0,0 2-426,0 4 1,-2 2-575,-2 3 0,-1 4 0,0-3 582,1-8 0,-1-1 0,0 1 30,-2 11 0,-1 3 0,0-4-573,-1 4 1,0-4 557,1-2 0,0-1-23,2-5 1,0-2-132,2-6 1,0-2 198,1 13 373,2-15-418,2-31 1889,2-12-1934,1-27 67,1 19 1,-1-3 488,4-19 1,0-5-497,-2 11 0,0-1 0,0-1-142,0 2 0,-1-1 1,1-2-1,-1 2 127,0 0 0,0 0 0,0 0 0,0 3-876,-1-4 1,0 3 0,-1 1 919,2-8 1,-2 5 45,0 2-90,-2 11 0,0 12 169,0 8-169,-1 8 0,-2 33 44,0 6-76,0-3 0,0 2 54,1 0 1,0 1-23,-1 4 0,0 0-45,-1 4 0,1 0-45,-1 1 0,0 0-22,-1-3 0,1 0-113,2-9 1,0 1 0,0-3 66,-1-1 1,2-2 22,1 3 1,1-5 2276,2-13-3355,3-13-357,-2-14-1707,-2-13 0,-2-15 2621,-3 11 1,-1 1-1,1-4 1,-3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06T20:41:40.582"/>
    </inkml:context>
    <inkml:brush xml:id="br0">
      <inkml:brushProperty name="width" value="0.09071" units="cm"/>
      <inkml:brushProperty name="height" value="0.09071" units="cm"/>
      <inkml:brushProperty name="color" value="#FF0000"/>
    </inkml:brush>
  </inkml:definitions>
  <inkml:trace contextRef="#ctx0" brushRef="#br0">7845 8926 8696,'24'-30'3276,"-12"5"-2467,-47 27-608,11 4 1,-3 3-1295,-3 3 1,-4 2 0,0 2 1007,0 0 0,-1 1 0,-4 2 219,5-3 1,-4 1 0,-2 1-1,-1 0 1,1 0-79,-2 0 1,0 0 0,-1 0 0,0 0 0,-1 0 40,3-1 0,-1 1 0,0 0 0,0-1 1,1 0-1,2-2 161,-10 4 0,2-2 0,3-1 0,3-2-191,-12 7 1,12-10 799,21-16-732,56-21-135,-3 5 0,5-1-339,-5 5 1,2-1-1,5 0 384,0 1 0,6-1 0,3-1 0,0 1 0,-2 1-151,-7 3 1,-1 0 0,1 1 0,0-1 0,2 1 112,4-2 0,2 0 1,1 0-1,0 0 1,-1 1-1,-2 1-152,-3 2 0,-1 0 0,-2 1 1,0 1-1,0 0 167,8-2 1,-1 0-1,0 1 1,-1 1-207,-4 1 1,-1 0 0,-1 1 0,0 0 257,4 0 1,-1 1 0,-2 1 225,8-3 0,-7 7 194,-8 21-225,-53 7-179,-16 0 0,-10 1 174,6-8 1,-5-1 0,-2 0-221,6-2 1,-3 0 0,0-1 0,-2 1-38,6-2 1,-2-1 0,-1 1-1,0 0 1,-1-1 1,-3 1 0,-1 0 0,-1 0 0,0 0 0,0 0-43,7-2 1,0-1 0,0 0-1,0 1 1,-2-1 0,-1 1 84,0-1 0,-2 2 1,-2-1-1,0 1 0,1-1 1,1-1-1,2 0-138,-4 1 1,2-1-1,1-1 1,1 0-1,0 0 120,-8 3 1,-1 1 0,5-3-1,14-7 720,9-14-753,41-2 0,21-5 0,6-2 25,-8 4 1,5-3 0,5 0-1,2-1 1,3-1 0,1 1 0,0 0-13,-8 2 0,1 1 1,1 0-1,2 0 1,0-1-1,1 1 1,1-1-1,1 0 0,0 0 1,2 0 3,-10 3 1,1 0 0,0-1 0,2 1 0,0-1 0,0 0 0,2 0 0,-1 0 0,1 0 0,0 0 0,0 0 0,0 1 0,0 0 0,0-1 0,0 2-23,0-1 1,2 0-1,-1 0 1,1 0-1,0 1 1,0-1 0,0 1-1,1 0 1,-1 0-1,0 0 1,-1 1-1,0-1 1,0 1 0,0 1-1,-2-1 18,4 1 1,-1-1 0,0 1 0,0 0 0,0 0 0,-1 1 0,0-1 0,-1 2-1,0-1 1,-1 1 0,-1 0 0,-1 0 0,-2 1-64,13-3 0,-2 1 1,-1 0-1,-1 1 1,-2 0-1,-2 2 0,-2 1 1,-2 1 84,6 0 1,1 1 0,-4 2 0,-9 4 0,-12 5 0,-10 29-14,-38-7 1,-15 0-8,0-5 0,-5 0 0,-4-1 36,12-7 1,-2 0 0,-2 0 0,-1-1 0,0 0-52,1-1 0,0 0 0,-2 0 0,0 0 0,-1-1 0,0 1 0,-4 0 0,0 1 0,-1-1 0,-1 0 0,0 0 0,-1 0 19,6-1 0,-2-1 0,1 0 1,-1 0-1,0 1 0,0-1 0,0 0-19,-1 1 0,-1-1 0,1 1 0,0 0 0,-1-1 0,1 1 0,-1-1 6,0 1 1,0 0-1,0-1 1,0 1-1,0 0 1,-1 0-1,2-1-128,-1 1 1,0 0-1,1-1 1,-1 1-1,1 0 1,0 0 0,0 0 127,1-1 0,1 1 1,-1-1-1,1 0 1,0 1-1,1-1 0,-1 0-6,-3 2 0,0-1 0,1 1 1,0-1-1,0 1 0,1 0-23,1 0 1,-1 1 0,0 0 0,2 0-1,3-1 1,3-1 405,-10 3 1,6-2 0,5 1-384,1 5 0,18-7 0,36-16 0,21-9 0,4-2-11,-2 2 0,4-2 0,2-1 0,2-2 18,-9 4 0,1-1 1,1-1-1,1-1 1,1 1-1,0-1-27,-2 1 1,1 0 0,1-1 0,0 1 0,0-1 0,1 0 0,0 0 19,-3 2 0,-1-1 0,0 1 0,1-1 0,1 0 0,1 0 0,1 0 0,2 0 3,-8 1 1,2 1 0,2-1 0,0 0-1,1 0 1,0 0 0,1-1 0,0 1-1,0 0 1,0 0 0,-1 0 0,0 0-29,3-1 0,0 0 0,0 1 1,0-1-1,0 0 0,-1 1 0,1-1 1,0 1-1,-1-1 0,0 1 1,0 0 28,-1 0 0,-1 0 0,1 0 0,0 1 0,0-1 0,-1 1 0,0-1 0,-1 1 0,0 0 0,-2 0 0,-1 1-118,7-3 0,0 1 1,-1 0-1,-1 0 1,-2 0-1,-2 1 1,-4 2-1,-3 0 144,16-5 0,-6 1 0,-22 13 1110,-26 14-1114,-15 0 1,-15 1 0,-9 2 0,-5 0 0,1 1 3,7-3 0,-2 1 0,-3 0 0,-1 1 0,-2-1 0,-2 2 0,-1-1 0,-1 1 0,0 1-24,9-4 0,-1 0 1,0 1-1,-2-1 1,0 1-1,-1 1 0,-1-1 1,0 1-1,0 0 1,-1 0-1,-1 0 1,1 0-1,-1 1 0,1-1-9,3 0 0,-1-1 1,-1 1-1,0 1 1,0-1-1,-1 0 0,0 1 1,0 0-1,-1 0 1,1 0-1,0-1 0,0 1 1,1 0-1,0 0 1,0-1-1,1 0 1,1 0 5,-4 2 0,1-1 0,0 0 0,0 0 1,1 0-1,0 0 0,0 0 0,1 0 0,0 0 1,0-1-1,0 2 0,1-1 0,0 0 0,0 1-3,-1 0 0,-1 1 0,1 0 0,-1 0 0,0 0 0,1 0 0,1 0 0,0 0 0,1 0 0,2 0 0,1-1 0,2 0 0,2-1-29,-10 5 0,3 0 0,1-1 1,3 0-1,2 0 0,0-1 1,2 0 19,-3 4 0,0-1 0,2 0 0,4-1 0,6-1 105,-15 17 1,25-10-108,39-22 0,24-9 0,9-6 0,-2 0 11,-11 1 0,1-2 0,1-2 0,3-1 0,2-1 9,-9 3 1,3-1 0,1-1 0,2-1 0,1 0 0,0-1 0,0 0 0,-1 1 0,-1-1-5,-2 1 0,-1-1 0,0 1 0,0-1 0,0 0 0,0 0 0,0 0 0,0 0 0,1 0 0,1-1 0,1 0 0,0 0 0,0 0 0,0 0 0,1-1 0,-1 1 0,0 0 1,1 0-2,-1 0 1,1 0 0,0 1 0,0-1 0,0 0 0,0 0 0,-1 0 0,1 1 0,0 0-20,-1 0 0,0 0 0,0 0 0,0 0 0,0 1 0,0-1 0,0 1 0,0 0 0,0 0-85,-2 1 0,-1 0 0,1 0 1,-1 0-1,1 0 0,-1 1 0,1 0 1,1-1-1,1 1 95,1 0 1,1 0-1,2 0 1,0-1-1,0 2 1,0-1-1,-1 1 1,-1-1-1,-1 2 1,-2 0 10,4-2 0,-1 2 1,-2 0-1,-1 0 1,0 0-1,0 1 1,2-1-7,4 0 0,1 0 0,2 0 0,-1 0 0,-2 1 0,-4 1 0,-4 1 0,10 0 0,-7 2 0,-4 1 530,2 1 0,-12 6-441,-19 12-44,-30 0 0,-15 1 30,3-1 0,-4 0 0,-6 2-45,2-3 1,-4 2 0,-4 0 0,-2 2-1,-3-1 1,0 1-22,12-5 0,-2 1 0,-1 0 0,-1 0 0,-1 0 0,-1 1 0,0 0 0,0-1 0,0 1 0,0 0-22,3-1 1,0 0 0,0 1 0,-1-1 0,1 1-1,-1 0 1,0-1 0,0 1 0,-1 0 0,0 0-1,-1 1 13,0-1 0,-1 0 0,-1 1 0,-1 0 0,1 0 0,-1 0 0,0 0 0,0 0 0,1 0 0,1-1 0,1 1 0,0 0 4,-1 0 1,0 1-1,1-1 1,1 1-1,1-1 1,-1 0-1,1 0 1,0 1 0,-1 0-1,0-1-9,0 2 1,-1-1-1,1 0 1,-1 1-1,1-1 1,-1 1 0,1 0-1,0-1 1,0 1-1,1 0-108,-3 1 0,0 0 0,0 0 0,1 0 0,-1-1 1,2 1-1,-1 0 0,2 0 0,0 0 101,1 0 1,-1 0 0,1 0 0,1 0 0,1 0 0,1 0 0,1-1 0,2 0 195,-13 6 0,-3-1 0,5 0 1,11-2-1,19 0-184,24 6 0,18-7-7,2-16 1,10-7-1,8-6 1,5-4-1,4-2 1,0 0-1,0 0 3,-14 5 1,2-1-1,1 0 1,2-2 0,1 0-1,0 0 1,2-1-1,0 0 1,0 0 0,0-1-1,-1 1 1,0-1 0,0 1 6,-1 0 0,1-1 1,0 0-1,0 0 1,0 0-1,-1 0 1,1-1-1,0 1 1,0-1-1,0 0 0,0 0 1,0 0-1,0 0-7,-1 0 1,-1 0 0,1 0 0,1 0 0,-1-1 0,1 0 0,-1 0-1,0 1 1,0-1 0,-1 0 0,0 1 0,-2 0 0,0 1 0,-1 0 16,5-2 1,-1 0-1,-1 1 1,-1 0-1,0 0 1,-1 0-1,-1 1 1,1-1-1,0 1 1,0-1-14,4-1 0,0 1 0,0-1 0,0 0 0,-1 1 0,1-1 0,-1 1 0,-1 0 0,1 0-6,2 0 0,0-1 1,0 1-1,0-1 1,-1 1-1,0 1 0,-1-1 1,0 1-135,2-1 0,-1 1 0,1 0 1,-1 0-1,-1 0 0,-1 1 1,-1 1 131,1-1 1,0 0-1,-2 1 1,0 1-1,-2 0 1,0 1-5,7-2 1,0 0 0,-4 2 0,-2 1 26,-4 0 0,-3 2 0,-7 3 1040,-3 3-920,-72 18-150,16-6 0,-4 0 0,-3 2 67,1-1 1,-2 2 0,-2 0 0,0 0-27,3-1 1,-1 1 0,0 0 0,-3 0 0,-4 3-37,7-3 0,-3 1 0,-3 2 0,-1 0 0,-1 0 0,-1 1 0,1 0 0,1-1 0,1-1-7,0 1 0,0 0 0,2-1 0,0 0 1,-1 0-1,-1 0 0,-1 1 0,-1 1 9,6-2 1,0-1 0,-2 2 0,-1 0 0,0 0 0,-1 0 0,0 0 0,0 0 0,1 0 0,0 0 0,1 0 0,2-1 2,-7 2 0,1 0 0,1 0 0,0 0 0,1-1 0,0 1 0,0-1 0,0 1 0,0 0-116,0 0 1,0 0 0,-1 0 0,1 0 0,0 0 0,0 1 0,1-1-1,0 0 1,1 0 120,-3 1 0,1 0 0,0 0 0,1 0 0,0 0 0,1-1 0,1 1 0,1-1-15,-6 3 0,0 0 0,1 0 0,2-1 0,3 0 0,2 0 26,-6 3 0,-1 1 0,11-3 0,22-5-25,32-4 1,21-6 0,8-4-10,-12-4 1,6-4 0,4-2-1,3-2 1,2-2 0,1 0 0,0 0-1,-1 2 23,-8 1 0,1 0 0,0 0 0,1 0 0,0-1 0,1 1 0,0-1 0,0-1 0,2 0 0,0 0 10,-6 1 0,3-2 1,0 1-1,0-1 0,1 0 1,1-1-1,-1 1 1,1-1-1,-1 0 0,-1 1 1,0-1-1,-2 1 1,0 0-11,4-1 0,-2 0 0,0 0 0,-1 0 0,0 0 0,-1 1 0,0-1 0,0 0 0,0 0 0,1 0 0,3-1 0,1 0 0,0 0 0,-1-1 0,0 1 0,1 0 0,-2 0 0,1 0 0,0 0-12,-3 1 0,0-1 0,1 1 0,-1 0 1,0 0-1,-1 0 0,0 0 0,0 0 0,-1 1 12,2-1 0,0 0 0,-1 0 0,0 0 0,-1 1 0,-1 0 0,1 0 0,-2 0 46,7-2 1,-1 1 0,0-1 0,-1 2 0,-2-1-1,-1 1-35,15-5 0,4-1 1,-13 4-1,-28 10 35,-38 13-46,-5 1 0,-11 4 0,-8 2 0,-4 1 0,-1 1 0,1-1-6,7-1 0,-2-1 1,-1 1-1,-1 0 0,-1 0 1,-1 1-1,-1 0 0,-1 1 6,5-2 0,-2 1 0,-1 0 0,-1 0 0,-1 1 0,0 0 0,0 0 0,0 0 0,0 0 0,1-1 0,1 0-14,-2 1 1,1-1-1,1 1 1,-1-1 0,1 0-1,0 0 1,-1 0 0,1 1-1,-1-1 1,-1 0 17,1 0 0,1 1 0,-2-1 0,1 0 0,0 0 0,-1 1 0,0-1 0,0 0 0,0 1 1,0-1-1,-1 1-16,4-2 1,-1 1 0,0-1 0,0 1 0,0 0-1,0-1 1,0 1 0,0-1 0,-1 1 0,1 0-1,0-1 1,1 1 14,0-1 1,0 1 0,-1-1 0,1 1-1,0-1 1,0 1 0,0 0 0,1-1 0,-1 0-1,1 1 1,0-1 0,1 1-49,-6 1 0,0 0 0,0 1 1,1-1-1,0 0 0,0 1 0,1-1 1,0 0-1,2 0 0,0 0 28,-4 1 0,0 1 0,1 0 1,1-1-1,1 1 0,2-1 1,1 0-1,1 0 117,-8 4 0,1 0 0,2 0 1,5-1-1,6 0-167,-16 14 0,27-7 67,49-14 0,19-8 0,-6-7 0,7-5 0,4-3 0,0 0 0,-7 1 0,2 0 0,1-2 0,1 0 0,1 0 0,1-1-20,-3 0 1,1 0 0,-1 0-1,2-2 1,2 1 0,1-1 0,3-1 22,-11 3 1,2 0 0,3-1-1,1-1 1,0 0 0,2 0 0,0 0-1,-1 0 1,1 0 0,-2 1 0,-1-1-1,-1 2-3,0-1 0,0 0 0,-2 1 0,0-1 0,-1 1 0,0 0 0,1 0 0,1 0 0,0-1 0,2 0 0,-4 1 0,1 0 0,2 0 0,0-1 0,1 0 0,0 0 0,0 0 0,-1 1 0,0-1 0,0 1 0,-3 0 0,0 1 0,-3 0-6,10-2 1,-2 0-1,-2 2 1,-1-1-1,-1 1 1,-1 0-1,0 0 1,1 0-61,1 0 1,1 0 0,-1 0 0,-1 0 0,0 0-1,-1 1 1,0 0 87,0 0 1,0 0-1,0 1 1,-2-1 0,0 2-1,-2-1 52,11-1 0,-2 0 0,-2 2 0,-3 0-29,3 0 0,-3 0 1,-8 5 1227,-2 8-1229,-64 9 1,-27 4-45,19-6 0,-6 1 0,-3 0 0,-2 0 0,0 1 7,7-3 1,-1 1-1,0-1 1,-2 1 0,-2 1-1,-4 1-4,12-4 1,-2 1 0,-3 1 0,-1 1 0,-2 0 0,0 0-1,-1 0 1,0 1 0,1-1 0,1 0 0,1 0 0,3-1-4,-6 2 0,3 0 0,1-1 0,1 0 0,0 1 0,-1-1 0,0 1 0,-2 0 0,-2 2 6,7-3 1,-2 0 0,-1 0 0,-1 1 0,0 0 0,-1 0 0,-1 1 0,1 0 0,0 0 0,-1 0 0,2 1-1,-1 0 1,2 0-54,1 1 1,-1 0 0,-1 1 0,1 0 0,0 0 0,0 0 0,1 1-1,0 0 1,1 0 0,1 0 0,2 0 0,0 0 0,2-1 1,-6 5 0,1-2 0,1 1 0,1 0 0,1 1 0,2-1 0,3 1 0,3 0 0,2 2-57,-8 10 1,0 3-1,6 0 1,11-3-1,17-8 79,22-7 1,16-5 0,9-5-1,3-4 33,-9-5 0,4-4 0,4-3 0,3-3 0,2-1 0,1-1 0,0-1 0,-1 0 0,-3 1-10,0-1 0,-1 0 0,1 0 0,-1-1 0,0-1 0,0 0 0,1 0 0,0 0 0,1 0 4,-3 1 1,2 0-1,-1-1 1,1 0-1,-1 0 1,1 0-1,1 0 1,-1 0-1,0 0 1,1 0-5,-3 1 0,-1 0 0,1-1 0,1 1 0,-1 0 0,0-1 0,1 1 0,-1 0 0,0 0 0,0 0 0,1 0-5,-2 0 1,1 0 0,0 1 0,0-1 0,0 0 0,-1 1 0,1-1 0,0 1 0,-1 0 0,0 0 0,0 0 4,3-1 0,-1 1 0,1 0 0,-1 0 0,0 0 0,0 0 0,0 1 0,-1-1 0,0 1 0,0 0-62,1-1 1,1 1 0,-1 0 0,0 0 0,-1 0-1,0 1 1,-1-1 0,0 1 0,-1 0 54,6-1 1,-1 0-1,0 1 1,-2 0 0,0 0-1,-1 0 1,-2 1 68,9-2 1,-2 1-1,-2 0 1,-2 1-1,-3 0-47,9-1 0,-4 1 0,-9 0 1221,6-3-1191,-92 17-30,11-2 0,-7 1 1,-8 1-5,15-1 0,-5 2 0,-4-1 0,-2 2 1,-2 0-1,1 0 0,0-1 0,2 1 1,-2 0 1,0 0 0,1-1 0,0 1 0,-1 0 0,-2 1 0,-3 0-13,10-2 0,-3 1 0,-1 0 0,-1 1 0,-1 0 0,-1-1 0,1 1 0,-1 0 0,2 0 0,0 0 0,1 1 4,0-1 1,1 0-1,1 1 1,0-1-1,0 1 1,1-1-1,-1 1 1,0 0-1,0 1 1,-1-1-58,2 1 0,-1-1 1,1 1-1,-1 0 0,0 0 1,0 0-1,0 0 1,-1 1-1,1-1 0,0 1 1,-1 0 47,0 1 1,-1-1 0,0 1 0,0 0 0,0 0 0,0 1 0,0-1 0,0 1 0,0 0 0,0 0 0,1 0-89,0 0 1,1 1 0,-1-1 0,0 1 0,1 0-1,0 1 1,0-1 0,0 0 0,0 1 0,1-1 0,1 1 78,-2 0 1,0 0-1,0 0 1,0 0-1,1 0 1,1 0 0,0 1-1,0 0 1,2 1-1,0 0 55,-7 3 1,-3 1-1,0 1 1,1 0-1,3 0 1,7 1 0,7-1-1,10 1-557,-1 26 0,29-7 462,22-29 0,18-9 0,11-6 1,5-4-1,-1 1 54,-19 0 0,3-2 0,1 0 0,1-3 0,2 0 0,0-1 0,1 0 0,1-2 0,-1 1-4,-5 0 0,0 0 0,2-1 1,1-1-1,0 0 0,0-1 1,0 0-1,0 0 0,-1 0 1,0 0-1,-2 0 0,-1 1 19,6-2 0,-2 0 0,-1 0 0,-1 0 0,0-1 0,1 1 0,0-1 0,1 0 0,2 0 5,-8 2 1,1 0 0,1-1-1,1 0 1,0 0 0,1-1 0,0 1-1,0 0 1,0-1 0,0 1 0,-1 0-1,0 0 1,-1 1-5,5-2 0,0 1 1,-1-1-1,0 1 0,0 0 1,-1 0-1,1 0 0,0 1 1,-1-1-1,1 0 0,0 0 20,0-1 1,1 1 0,1-1 0,1 0-1,-1 0 1,-1 1 0,0-1 0,-2 1 0,-1 1-1,-3 0 1,-2 1 51,11-3 1,-2 0-1,-2 1 1,-4 0 0,-5 3-1,-6 1 2,11-3 0,-23 6-76,-39 10 1,-24 6 0,-3 2 18,6 0 1,-3 1 0,-3 2 0,0-1-22,2 0 1,-1-1 0,-1 1-1,-1 0 1,-1 1-13,4-1 0,1 0 0,-2 1 0,-1 0 0,-2 1 0,-3 0 0,10-2 0,-2 0 0,-1 0 0,-3 2 0,0-1 0,-1 1 0,0-1 0,0 1 0,0 0 0,2-1 0,2 0-5,-4 1 0,2 0 0,0 0 0,1-1 0,0 1 0,0 0 0,-1 0 0,-1 0 0,-2 1 5,7-2 0,-1 0 0,-1 0 0,-2 1 0,1 0 0,-2 0 0,1 0 0,0 0 0,0 1 0,1-2 0,1 1 0,1 0 0,2-1-15,-7 3 0,1-1 0,1 1 0,1-1 0,0 0 0,2 0 0,-1 0 0,1 0 0,-1 0-66,-2 2 1,-1-1-1,1 1 1,0 0 0,0-1-1,1 1 1,1-1 0,1 1 60,0 0 1,-1-1 0,2 1-1,0 0 1,2-1 0,1 1 0,3-1 19,-14 6 0,2 1 0,6-1 0,8 0 302,0 7 0,21-5-293,31-16 0,21-7 0,12-5 0,4-1 0,-5 0-17,-9 1 1,0-1-1,1-2 1,0 0-1,3-1 1,3 0 11,-8 1 1,3-1-1,1 0 1,2-1-1,0 0 1,1-1 0,1 1-1,-2-1 1,1 0-1,-3-1-4,3 0 0,0 0 0,-1-1 0,0 1 0,0-1 0,-1-1 0,1 1 0,1 0 0,0-1 9,-2 1 0,0 0 0,0 0 0,1 0 0,0-1 0,0 1 0,0-1 0,0 1 0,0-1 0,1 1-5,0-1 1,1 0-1,0 0 1,0 0-1,1 0 1,-1 0-1,0 0 1,1 0-1,-1 1 1,1-1-10,-5 1 1,0 1 0,0-1 0,1 0 0,-1 1 0,1-1 0,-1 1 0,0-1 0,1 1 0,-1 0 0,0 0-58,3-1 0,1 0 0,-1 1 1,1-1-1,-1 1 0,0 0 1,0 0-1,0 0 0,0 1 1,-1-1 61,3 0 0,0 0 0,0 1 0,-1-1 0,0 1 0,0 0 0,-1 0 0,0 1 0,0 0 38,0-1 1,0 1-1,-1 0 1,0 1 0,0-1-1,-1 1 1,0 1 0,-1 0-27,4-1 1,1 1 0,-1 0 0,0 0 0,-3 2-1,-4 1 1,-6 1 615,24 1 1,-18 8-629,-27 15 9,-30-9 0,-19-1 0,-11 0 0,-4 1 0,3-1 6,7 0 0,-3-1 0,0 1 0,-1-1 0,-1 1 0,-1 0-22,2 0 1,0-1 0,-1 1-1,-1 0 1,0 0 0,-1 1 0,0-1 0,3 0 0,-1 0 0,1-1 1,-1 1-1,-1 0 0,-1 1 1,-2 0-1,-1 1 6,8-2 0,0 0 0,-2 0 0,-1 1 0,-1 0 0,0 0 0,-1 1 0,0 0 0,-1-1 0,1 1 0,0 0 0,0 0 0,1 0-36,1 0 1,-1 0-1,0 1 1,1-1-1,-1 0 1,1 1-1,-1 0 1,0-1-1,1 1 1,-1 0-1,1 1 1,0-1-1,-1 0 25,0 1 1,-1 1 0,0-1-1,0 1 1,-1 0 0,1 1 0,0-1-1,0 0 1,2 0 0,0 0-1,2 0 1,2-1 0,1 0-72,-9 3 1,0 0 0,0 0 0,3-1 0,3 0 0,3 1 0,5 0 0,6 0 96,-7 11 0,8 1 0,20-7-15,32-12 0,23-7 0,3-3-18,-11-1 0,3-2 0,3-2 0,1 0 0,1-1 18,-8 1 0,1-1 0,1 0 0,0 0 0,3-1 0,1-1 0,3 0 7,-6 0 1,1-1-1,3 0 1,1 0-1,1-1 1,1-1-1,1 1 1,0-1-1,-1 1 1,-1-1-1,-1 1 1,-1 1-8,2-1 0,-2 0 0,-1 1 0,0-1 0,0 1 0,-1-1 0,1 1 0,1-1 0,1 0 0,2 0 0,-4 1 0,2-1 0,1 0 0,0-1 0,2 1 0,0-1 0,0 0 0,0 1 0,-1 0 0,-1 0 0,-1 0 0,-1 0 0,-3 1-5,7 0 0,-3-1 0,0 1 0,-2 0 0,0 1 0,-2-1 0,1 1 0,0 0 0,0 0-30,2-1 1,0 1-1,0 0 1,-1 0-1,0 0 1,0 1-1,-2-1 1,1 1 34,7-1 0,0 0 0,-1 1 0,-1-1 0,-1 2 0,-2-1 98,0 1 0,0 0 0,-3 1 1,-1 1-1,-3 0-113,14-2 0,-4 1 0,-24 9 830,-53 30-800,1-20 0,-8-3 0,-5 1-24,0 1 0,-4 1 0,-4 0 0,-2-1 0,1 0 16,7-2 1,-1-1-1,-1 0 1,0-1-1,-1 1 1,-1 0-8,3-1 0,-1 0 0,0 0 0,-1 0 0,0 0 0,0 1 0,-1-1-6,4-1 0,-1 1 1,0-1-1,0 1 1,-1 0-1,0-1 0,0 1 1,1 0 21,-2 0 1,-1 0 0,1 0 0,-1 0 0,1 0 0,-1 0-1,1 0 1,0 1-23,1-1 0,1-1 1,0 1-1,-1 0 1,1-1-1,0 2 1,0-1-1,0 1 0,-3 1 1,-1 0-1,-1 1 1,1 0-1,1 0 1,2 0-1,2 0 1,5 1 82,-10 5 0,4 0 1,5 0-1,2 1-77,-5 3 0,4 1 0,22-5 15,37-5 0,24-5 0,3-3-27,-6-3 1,3-4 0,3-2 0,-1 1-141,-4 0 0,0 0 0,1-1 0,0 0 1,1 0 143,-6 0 1,1 0-1,0 0 1,0 0-1,2-1 1,1 1 12,-2 0 1,2-1-1,2 1 1,0 0 0,0 0-1,0 0 1,-1 0 0,-2 1 114,8-1 1,-2 1 0,0 0-1,-2 1 1,0 0 0,-1 3-94,7-1 0,4 0 0,-4 2 0,-12 4 0,-20 6-27,-34 23 0,-26 4-45,6-17 0,-8-1 0,-5-2 0,-2 0-25,10-5 1,-3 0 0,-2 0 0,-2-1 0,1 0 0,1-1-1,3 0-182,-5 1 1,2-1 0,1-1-1,1 0 1,0 0-411,-2 0 0,1-1 0,2 0 0,3-1-977,-19 8 1,21-13-1,40-25 1,11-7 1228,15-10 0,6 0 1,-11 13-1,0-1 1,-1 1-1,3-5 0,0-1 1</inkml:trace>
  <inkml:trace contextRef="#ctx0" brushRef="#br0" timeOffset="916">7687 8374 7933,'8'3'3007,"17"-3"-179,13-19-1571,2-3-606,-19 3 0,-3-3 336,4-19-606,-14 17 1,-1-1-135,-1-2 0,-2-1-113,-2-2 1,-2-1-90,-3-1 0,-2 0-622,-3-1 0,-2-1 622,-5 0 0,-4-1-372,-1 1 0,-4 1 439,-3-1 0,-2 1-22,-2 1 0,-1 0-23,-1 1 1,0 1 89,1 1 0,0-2-27,6 5 0,1-1 0,2-1-153,-4-12 1,4 0 44,0 2 1,5 0-46,10 6 1,7 3 22,17-6-45,17 2 45,-9 16 0,4 2-426,5-2 1,4 1 447,3 0 1,3-1-38,0 0 0,2-3 0,-2 0 15,-12 4 0,-1 0 0,0-2 0,6-4 0,1-3 0,-7 0 22,-8-5 1,-8-1 22,-6-1 0,-7 0-45,-7-1 0,-8 0 15,-10 3 0,-9-1 0,-2 2 18,1 5 1,-2 2-1,-3-1 1,0 0-16,2 1 0,-3-1 0,0 0 0,0 0 0,2-1-238,4 0 1,-1 0 0,2-1 0,1 0 0,3 1 174,-8-9 0,3 0 0,9-3 30,13 1 0,6-2 0,6 1-270,11-9 0,8 3 120,-4 12 1,2 1-1,2 0 30,1-1 1,1 2-1,0 0-179,1 2 0,1 1 0,0 2-562,11-9 1,0 3-674,-1 8 1,-1 3-91,-3 6 1,-1 4 1438,-2 5 0,-1 2 0,0 2 1,-6 3-1</inkml:trace>
  <inkml:trace contextRef="#ctx0" brushRef="#br0" timeOffset="1603">8871 8637 7484,'4'-12'3276,"8"0"-1166,9-3-1257,11-3-314,10-7-825,-17 9 0,1-1 443,3-3 0,1-3-453,1-3 0,0-2 430,0-3 1,-1-3 22,-3-4 0,-2-1 23,-4-2 0,-3-1 44,-5-2 0,-3-1 45,-3 0 1,-4-1-91,-2 2 1,-3 1-23,-2 0 0,-2 1-90,-3 6 1,-1-1 15,-8-6 0,0 0-106,3 6 1,1 0 22,0 2 0,3 0 0,8 7 0,5 2 0,15-10 22,3 13 1,3 1-23,12-11 22,-12 15 0,-1 0 113,5-13-90,-22-8 0,-12-2 108,-6 17 0,-4 1-153,-1 3 0,-1 0 0,0-2 0,1-1 0,1-3 0,3-3 0,3-2 0,4-4-335,2-5 1,7-6 334,3 6 0,5-4 0,1-2 0,1 2-557,-3 7 1,0 1-1,1 0 1,2-2 565,0-2 0,1-2 0,1-1 0,1 1 0,-2 3-9,5-10 0,-1 4 0,-1 0-282,-2 3 1,0 1-1,-3 1 267,-1 5 0,-2 2 0,-3 1-9,-2-9 1,-7 3 23,-7 7 0,-7 3-135,-6 4 1,-4 3 166,-6 2 1,-3 3-415,1 2 1,0 1-472,5 2 1,5 0 233,0-7-2658,50 1 1638,9 7 1,8 2 1651,-1 1 1,5 1 0,-5 1 0,0-1 0,-3 1-1,1 1 1,-1-1 0</inkml:trace>
  <inkml:trace contextRef="#ctx0" brushRef="#br0" timeOffset="2266">10150 8252 13005,'-8'-25'965,"0"1"0,-2-21-561,9 2-90,14 6 1,8 1-46,2 12 0,4-2-23,8-6 1,1 0-1039,-11 9 0,-1 1 0,1-2 866,2-2 1,-1-2 0,-1 1-658,2-7 0,-3-1 695,-5-4 0,-3-2-67,-4 0 0,-7-2 80,-13 3 1,-7-3-1,-6 3-6,-6 2 1,-6 3 0,-1 0-448,1-1 1,-2 1 0,-1 4 357,-1 7 0,-2 2 0,5 5-75,7 3 0,5 3 853,-4-4-808,33 4 0,26 1 22,-6 6 1,6-2-19,6-2 1,5-1 0,-2-1 25,-9 2 0,-1-1 0,0-1-15,11-3 0,2-1 0,-7-2 59,-3-5 1,-8-2-75,-7-2 0,-7-3 0,-9-2 0,-7-2 22,-10-5 1,-8 1-462,1 9 1,-2 0 0,-2 1 438,-6-4 0,-1 0 0,-2 0 0,-3-2 0,-1 0 0,-1 0-259,10 7 1,0 0 0,0-1 0,0 0 243,-7-9 0,1 0 0,3-2 30,3 1 0,4-1 0,3-1-45,4-1 0,3 0 0,5-2 15,5 0 0,3-2 0,5 1 15,3-4 0,5 0 0,3 0 11,-2 10 0,2 1 1,1-1-1,4-3-19,-2 5 1,4-2-1,1-1 1,1 0 0,0 0-1,0 1-10,4-6 0,1 1 0,-1 1 0,1-1 0,0 1-333,-1 1 1,1 0 0,-1 0 0,0 1 0,-1 3-470,0 0 1,0 2 0,-2 2 0,-4 5 172,-3-1 1,-3 7 0,1 0 0,-12 7 0</inkml:trace>
  <inkml:trace contextRef="#ctx0" brushRef="#br0" timeOffset="6566">13880 4896 7260,'-22'3'3276,"1"1"-44,4-2-2424,4 1-179,4-2-226,4 0-134,4 0 135,0 0 46,6 0-2,7 0-178,11 0-181,12-1 1,12-3-23,-6 1 1,3 0-68,0-1 0,-1 1-218,-1 1 0,-3 1 195,-8 0 1,-6 2 112,-10 5 89,-18 9 46,-33 8-225,8-7 0,-4 0 22,-10 4 1,0-1-1135,7-2 1,1-1 1111,4 0 0,2 0 0,-2 8 249,9-2-384,11-5 135,22-2 45,11-13 0,4-3-68,2-1 1,2-1-279,13-4 0,0-1 278,-7-1 1,-1-1-315,0 1 0,0 0-830,-4 1 1,0 1 220,-6 2 0,0 1 946,12 1 0,-18 2 0,-10 2 0</inkml:trace>
  <inkml:trace contextRef="#ctx0" brushRef="#br0" timeOffset="7084">14703 4863 11614,'-21'-21'3276,"5"3"-1839,10 9-1169,3 1-88,5 2-180,5 1 45,8 1 0,8 1 89,7 2-178,5 0 66,-6 2 0,1 0-66,15 2 44,-16 0 0,-1 0-135,2 5 270,-9 1 0,-11 3-135,-8 2 89,-12 2 46,-25 13 22,11-13 0,-1 0-112,-1 0 0,0 1-23,2-2 1,1-1-23,-4 4 0,-2 8-135,12-1 135,13 2-359,35-10-90,-1-12 0,3-4-157,0-1 0,1-2-389,4-1 1,-1-1-645,-9-1 1,-1 1 1305,0-1 1,-1 0 0,3 0 0,-7 0 0</inkml:trace>
  <inkml:trace contextRef="#ctx0" brushRef="#br0" timeOffset="7469">15323 4846 15159,'-4'-8'2020,"4"1"-1795,17 6-1,10-1-179,5 0-90,11 4 45,-11 3 135,0 5 134,-14 6 45,-14 0 45,-14 2-44,-6-1-91,-9 2-45,-2 2-89,-1 1-90,-1 2 22,11-6 1,1 0-23,-7 8-135,1 9-44,18-16-1,10-3-448,10-6-853,16-5-158,-7-3 1,3-2 1626,10-3 1,6-2 0,-5 2 0,-10 1 0,-2 0 0,19-3-1,-1 0 1</inkml:trace>
  <inkml:trace contextRef="#ctx0" brushRef="#br0" timeOffset="8199">22074 5755 6810,'-26'2'1638,"1"1"0,-20 4 518,3 3-1393,20 3-314,21-3-315,14 1 136,9-4-91,9-1 1,7 0-46,-8-3 1,2 0-45,13 2-68,-16-2 1,-1 0 156,1 3-134,-8 0 179,-9 1 91,-8 2-135,-11 2 133,-25 11-178,-2-3-45,9-6 0,-1 0-135,-11 8 179,3 0-179,5 1 90,6 0-179,6-2-764,6 8 180,7-8 45,11 4-1212,25-8-225,6-5 2024,10-5 0,1-1 0,-11-3 0,-7-1 0,0 0 0</inkml:trace>
  <inkml:trace contextRef="#ctx0" brushRef="#br0" timeOffset="8750">22566 5928 12107,'-20'-13'3276,"7"5"-2557,25 4-764,16 10-180,12 6-178,-3 1 133,-8 3 136,-11-7 89,-5-1 0,-5 1 135,-6 2 44,-9 0 136,-7 2 44,-8-2 0,-4 1-90,-4 2 46,0 0-135,1 0-46,-1 5-133,16-3 88,1 3-44,17-4-89,8 0-405,12 1-314,12-2-718,11 0-113,-7-7 1,2-1 1091,-11-3 1,-1-1 0,2 2 0,-4-2 0,-6-2 0</inkml:trace>
  <inkml:trace contextRef="#ctx0" brushRef="#br0" timeOffset="9350">21272 5653 6990,'-9'-11'3276,"2"1"0,10 8-1659,21 7-899,18 5-493,5 4-158,-22-7 0,-1 1-22,7 7 45,-3 0 45,-6 2-46,-8-1 2,-8 1-46,-22 6 89,-4-5-134,-19 5 0,1-5-45,-2 0 45,2 0 0,6-1 0,7-1 0,4 8-45,10-6-44,4 5-2,6-5-133,4-2 45,5 1 89,12-1-539,14-1-89,-8-6 0,3-1-921,10 0 1,2 1 1543,-6-2 0,2-1 1,-4 0-1,-1 0 0,-2-1 1,-1 0-1,0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093253-51AE-4C40-AB6B-AA3A7DF4D210}" type="datetimeFigureOut">
              <a:rPr lang="en-US" smtClean="0"/>
              <a:pPr/>
              <a:t>11/6/25</a:t>
            </a:fld>
            <a:endParaRPr lang="en-US"/>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9729AB-B77D-48AE-AA10-D1BD2B4D03EA}" type="slidenum">
              <a:rPr lang="en-US" smtClean="0"/>
              <a:pPr/>
              <a:t>‹#›</a:t>
            </a:fld>
            <a:endParaRPr lang="en-US"/>
          </a:p>
        </p:txBody>
      </p:sp>
    </p:spTree>
    <p:extLst>
      <p:ext uri="{BB962C8B-B14F-4D97-AF65-F5344CB8AC3E}">
        <p14:creationId xmlns:p14="http://schemas.microsoft.com/office/powerpoint/2010/main" val="2560305392"/>
      </p:ext>
    </p:extLst>
  </p:cSld>
  <p:clrMap bg1="lt1" tx1="dk1" bg2="lt2" tx2="dk2" accent1="accent1" accent2="accent2" accent3="accent3" accent4="accent4" accent5="accent5" accent6="accent6" hlink="hlink" folHlink="folHlink"/>
  <p:notesStyle>
    <a:lvl1pPr marL="0" algn="l" defTabSz="713232" rtl="0" eaLnBrk="1" latinLnBrk="0" hangingPunct="1">
      <a:defRPr sz="936" kern="1200">
        <a:solidFill>
          <a:schemeClr val="tx1"/>
        </a:solidFill>
        <a:latin typeface="+mn-lt"/>
        <a:ea typeface="+mn-ea"/>
        <a:cs typeface="+mn-cs"/>
      </a:defRPr>
    </a:lvl1pPr>
    <a:lvl2pPr marL="356616" algn="l" defTabSz="713232" rtl="0" eaLnBrk="1" latinLnBrk="0" hangingPunct="1">
      <a:defRPr sz="936" kern="1200">
        <a:solidFill>
          <a:schemeClr val="tx1"/>
        </a:solidFill>
        <a:latin typeface="+mn-lt"/>
        <a:ea typeface="+mn-ea"/>
        <a:cs typeface="+mn-cs"/>
      </a:defRPr>
    </a:lvl2pPr>
    <a:lvl3pPr marL="713232" algn="l" defTabSz="713232" rtl="0" eaLnBrk="1" latinLnBrk="0" hangingPunct="1">
      <a:defRPr sz="936" kern="1200">
        <a:solidFill>
          <a:schemeClr val="tx1"/>
        </a:solidFill>
        <a:latin typeface="+mn-lt"/>
        <a:ea typeface="+mn-ea"/>
        <a:cs typeface="+mn-cs"/>
      </a:defRPr>
    </a:lvl3pPr>
    <a:lvl4pPr marL="1069848" algn="l" defTabSz="713232" rtl="0" eaLnBrk="1" latinLnBrk="0" hangingPunct="1">
      <a:defRPr sz="936" kern="1200">
        <a:solidFill>
          <a:schemeClr val="tx1"/>
        </a:solidFill>
        <a:latin typeface="+mn-lt"/>
        <a:ea typeface="+mn-ea"/>
        <a:cs typeface="+mn-cs"/>
      </a:defRPr>
    </a:lvl4pPr>
    <a:lvl5pPr marL="1426464" algn="l" defTabSz="713232" rtl="0" eaLnBrk="1" latinLnBrk="0" hangingPunct="1">
      <a:defRPr sz="936" kern="1200">
        <a:solidFill>
          <a:schemeClr val="tx1"/>
        </a:solidFill>
        <a:latin typeface="+mn-lt"/>
        <a:ea typeface="+mn-ea"/>
        <a:cs typeface="+mn-cs"/>
      </a:defRPr>
    </a:lvl5pPr>
    <a:lvl6pPr marL="1783080" algn="l" defTabSz="713232" rtl="0" eaLnBrk="1" latinLnBrk="0" hangingPunct="1">
      <a:defRPr sz="936" kern="1200">
        <a:solidFill>
          <a:schemeClr val="tx1"/>
        </a:solidFill>
        <a:latin typeface="+mn-lt"/>
        <a:ea typeface="+mn-ea"/>
        <a:cs typeface="+mn-cs"/>
      </a:defRPr>
    </a:lvl6pPr>
    <a:lvl7pPr marL="2139696" algn="l" defTabSz="713232" rtl="0" eaLnBrk="1" latinLnBrk="0" hangingPunct="1">
      <a:defRPr sz="936" kern="1200">
        <a:solidFill>
          <a:schemeClr val="tx1"/>
        </a:solidFill>
        <a:latin typeface="+mn-lt"/>
        <a:ea typeface="+mn-ea"/>
        <a:cs typeface="+mn-cs"/>
      </a:defRPr>
    </a:lvl7pPr>
    <a:lvl8pPr marL="2496312" algn="l" defTabSz="713232" rtl="0" eaLnBrk="1" latinLnBrk="0" hangingPunct="1">
      <a:defRPr sz="936" kern="1200">
        <a:solidFill>
          <a:schemeClr val="tx1"/>
        </a:solidFill>
        <a:latin typeface="+mn-lt"/>
        <a:ea typeface="+mn-ea"/>
        <a:cs typeface="+mn-cs"/>
      </a:defRPr>
    </a:lvl8pPr>
    <a:lvl9pPr marL="2852928" algn="l" defTabSz="713232" rtl="0" eaLnBrk="1" latinLnBrk="0" hangingPunct="1">
      <a:defRPr sz="93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99729AB-B77D-48AE-AA10-D1BD2B4D03E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it's resource allocation, but the resource</a:t>
            </a:r>
            <a:r>
              <a:rPr lang="en-US" baseline="0" dirty="0"/>
              <a:t> is </a:t>
            </a:r>
            <a:r>
              <a:rPr lang="en-US" i="1" baseline="0" dirty="0"/>
              <a:t>time.</a:t>
            </a:r>
            <a:endParaRPr lang="en-US" dirty="0"/>
          </a:p>
          <a:p>
            <a:r>
              <a:rPr lang="en-US" dirty="0"/>
              <a:t>-</a:t>
            </a:r>
            <a:r>
              <a:rPr lang="en-US" baseline="0" dirty="0"/>
              <a:t> this is an entire unit in 1550; have fun with it (if you take it, since it’s an elective now lol)</a:t>
            </a:r>
          </a:p>
          <a:p>
            <a:endParaRPr lang="en-US" baseline="0" dirty="0"/>
          </a:p>
          <a:p>
            <a:r>
              <a:rPr lang="en-US" baseline="0" dirty="0"/>
              <a:t>[diagram: a timeline divided into units. each process gets to use the CPU for some slice of time. P1 runs for 3 units, then P2 for 5 units, then P5 for 2 units…]</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13</a:t>
            </a:fld>
            <a:endParaRPr lang="en-US"/>
          </a:p>
        </p:txBody>
      </p:sp>
    </p:spTree>
    <p:extLst>
      <p:ext uri="{BB962C8B-B14F-4D97-AF65-F5344CB8AC3E}">
        <p14:creationId xmlns:p14="http://schemas.microsoft.com/office/powerpoint/2010/main" val="198161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multi-core scheduling introduces new complexities</a:t>
            </a:r>
            <a:r>
              <a:rPr lang="en-US" baseline="0" dirty="0"/>
              <a:t> </a:t>
            </a:r>
            <a:r>
              <a:rPr lang="mr-IN" baseline="0" dirty="0"/>
              <a:t>–</a:t>
            </a:r>
            <a:r>
              <a:rPr lang="en-US" baseline="0" dirty="0"/>
              <a:t> core affinity (forcing a process to only run on one specific core), caching issues with shared memory, fun things like kernel data exfiltration by exploiting the caching system lmao</a:t>
            </a:r>
          </a:p>
          <a:p>
            <a:endParaRPr lang="en-US" baseline="0" dirty="0"/>
          </a:p>
          <a:p>
            <a:r>
              <a:rPr lang="en-US" baseline="0" dirty="0"/>
              <a:t>[diagram: the same timeline and processes, but now </a:t>
            </a:r>
            <a:r>
              <a:rPr lang="en-US" i="1" baseline="0" dirty="0"/>
              <a:t>two</a:t>
            </a:r>
            <a:r>
              <a:rPr lang="en-US" i="0" baseline="0" dirty="0"/>
              <a:t> processes can be running at the same time, so it looks like two timelines stacked up on top of each other.]</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14</a:t>
            </a:fld>
            <a:endParaRPr lang="en-US"/>
          </a:p>
        </p:txBody>
      </p:sp>
    </p:spTree>
    <p:extLst>
      <p:ext uri="{BB962C8B-B14F-4D97-AF65-F5344CB8AC3E}">
        <p14:creationId xmlns:p14="http://schemas.microsoft.com/office/powerpoint/2010/main" val="3385228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process 1 gives up the CPU gracefully. then P2 runs for a long time, and the kernel steps in and says "no more!" and gives the CPU to P5.]</a:t>
            </a:r>
          </a:p>
        </p:txBody>
      </p:sp>
      <p:sp>
        <p:nvSpPr>
          <p:cNvPr id="4" name="Slide Number Placeholder 3"/>
          <p:cNvSpPr>
            <a:spLocks noGrp="1"/>
          </p:cNvSpPr>
          <p:nvPr>
            <p:ph type="sldNum" sz="quarter" idx="5"/>
          </p:nvPr>
        </p:nvSpPr>
        <p:spPr/>
        <p:txBody>
          <a:bodyPr/>
          <a:lstStyle/>
          <a:p>
            <a:fld id="{999729AB-B77D-48AE-AA10-D1BD2B4D03EA}" type="slidenum">
              <a:rPr lang="en-US" smtClean="0"/>
              <a:pPr/>
              <a:t>16</a:t>
            </a:fld>
            <a:endParaRPr lang="en-US"/>
          </a:p>
        </p:txBody>
      </p:sp>
    </p:spTree>
    <p:extLst>
      <p:ext uri="{BB962C8B-B14F-4D97-AF65-F5344CB8AC3E}">
        <p14:creationId xmlns:p14="http://schemas.microsoft.com/office/powerpoint/2010/main" val="1355558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quantum is on the order of tens to hundreds of milliseconds</a:t>
            </a:r>
            <a:r>
              <a:rPr lang="en-US" baseline="0" dirty="0"/>
              <a:t> on most systems, from what I can tell.</a:t>
            </a:r>
          </a:p>
          <a:p>
            <a:endParaRPr lang="en-US" baseline="0" dirty="0"/>
          </a:p>
          <a:p>
            <a:r>
              <a:rPr lang="en-US" baseline="0" dirty="0"/>
              <a:t>[diagram: remember the interrupts from the end of last lecture? the timer causes an interrupt which only the kernel can respond to, and therefore it can always regain control of the CPU.]</a:t>
            </a:r>
          </a:p>
        </p:txBody>
      </p:sp>
      <p:sp>
        <p:nvSpPr>
          <p:cNvPr id="4" name="Slide Number Placeholder 3"/>
          <p:cNvSpPr>
            <a:spLocks noGrp="1"/>
          </p:cNvSpPr>
          <p:nvPr>
            <p:ph type="sldNum" sz="quarter" idx="10"/>
          </p:nvPr>
        </p:nvSpPr>
        <p:spPr/>
        <p:txBody>
          <a:bodyPr/>
          <a:lstStyle/>
          <a:p>
            <a:fld id="{999729AB-B77D-48AE-AA10-D1BD2B4D03EA}" type="slidenum">
              <a:rPr lang="en-US" smtClean="0"/>
              <a:pPr/>
              <a:t>17</a:t>
            </a:fld>
            <a:endParaRPr lang="en-US"/>
          </a:p>
        </p:txBody>
      </p:sp>
    </p:spTree>
    <p:extLst>
      <p:ext uri="{BB962C8B-B14F-4D97-AF65-F5344CB8AC3E}">
        <p14:creationId xmlns:p14="http://schemas.microsoft.com/office/powerpoint/2010/main" val="1532565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that kid is still hogging the video game]</a:t>
            </a:r>
          </a:p>
        </p:txBody>
      </p:sp>
      <p:sp>
        <p:nvSpPr>
          <p:cNvPr id="4" name="Slide Number Placeholder 3"/>
          <p:cNvSpPr>
            <a:spLocks noGrp="1"/>
          </p:cNvSpPr>
          <p:nvPr>
            <p:ph type="sldNum" sz="quarter" idx="10"/>
          </p:nvPr>
        </p:nvSpPr>
        <p:spPr/>
        <p:txBody>
          <a:bodyPr/>
          <a:lstStyle/>
          <a:p>
            <a:fld id="{999729AB-B77D-48AE-AA10-D1BD2B4D03EA}" type="slidenum">
              <a:rPr lang="en-US" smtClean="0"/>
              <a:pPr/>
              <a:t>19</a:t>
            </a:fld>
            <a:endParaRPr lang="en-US"/>
          </a:p>
        </p:txBody>
      </p:sp>
    </p:spTree>
    <p:extLst>
      <p:ext uri="{BB962C8B-B14F-4D97-AF65-F5344CB8AC3E}">
        <p14:creationId xmlns:p14="http://schemas.microsoft.com/office/powerpoint/2010/main" val="4779183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baseline="0" dirty="0"/>
              <a:t> typically these systems </a:t>
            </a:r>
            <a:r>
              <a:rPr lang="en-US" i="1" baseline="0" dirty="0"/>
              <a:t>will</a:t>
            </a:r>
            <a:r>
              <a:rPr lang="en-US" i="0" baseline="0" dirty="0"/>
              <a:t> have a way to terminate the rogue process, but it requires user interaction</a:t>
            </a:r>
          </a:p>
          <a:p>
            <a:r>
              <a:rPr lang="en-US" i="0" baseline="0" dirty="0"/>
              <a:t>	- this is where </a:t>
            </a:r>
            <a:r>
              <a:rPr lang="en-US" i="0" baseline="0" dirty="0" err="1"/>
              <a:t>ctrl+alt+del</a:t>
            </a:r>
            <a:r>
              <a:rPr lang="en-US" i="0" baseline="0" dirty="0"/>
              <a:t> came from: on MS-DOS, it was set up to send a hardware interrupt to the CPU</a:t>
            </a:r>
          </a:p>
          <a:p>
            <a:r>
              <a:rPr lang="en-US" i="0" baseline="0" dirty="0"/>
              <a:t>	- by using it you could </a:t>
            </a:r>
            <a:r>
              <a:rPr lang="en-US" i="1" baseline="0" dirty="0"/>
              <a:t>force</a:t>
            </a:r>
            <a:r>
              <a:rPr lang="en-US" i="0" baseline="0" dirty="0"/>
              <a:t> the process to give up the CPU and go back to the kernel</a:t>
            </a:r>
          </a:p>
          <a:p>
            <a:r>
              <a:rPr lang="en-US" i="0" baseline="0" dirty="0"/>
              <a:t>	- but it's a bit of a hack and can't be automated.</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20</a:t>
            </a:fld>
            <a:endParaRPr lang="en-US"/>
          </a:p>
        </p:txBody>
      </p:sp>
    </p:spTree>
    <p:extLst>
      <p:ext uri="{BB962C8B-B14F-4D97-AF65-F5344CB8AC3E}">
        <p14:creationId xmlns:p14="http://schemas.microsoft.com/office/powerpoint/2010/main" val="7845829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knife() returns to</a:t>
            </a:r>
            <a:r>
              <a:rPr lang="en-US" baseline="0" dirty="0"/>
              <a:t> fork() when it finishes executing (i.e. it returns).</a:t>
            </a:r>
          </a:p>
          <a:p>
            <a:r>
              <a:rPr lang="en-US" baseline="0" dirty="0"/>
              <a:t>- while knife() is running, fork() is waiting on it</a:t>
            </a:r>
            <a:r>
              <a:rPr lang="mr-IN" baseline="0" dirty="0"/>
              <a:t>…</a:t>
            </a:r>
            <a:r>
              <a:rPr lang="en-US" baseline="0" dirty="0"/>
              <a:t> it cannot continue execution until knife() finishes.</a:t>
            </a:r>
          </a:p>
          <a:p>
            <a:r>
              <a:rPr lang="en-US" baseline="0" dirty="0"/>
              <a:t>- WHAT IF!!</a:t>
            </a:r>
          </a:p>
        </p:txBody>
      </p:sp>
      <p:sp>
        <p:nvSpPr>
          <p:cNvPr id="4" name="Slide Number Placeholder 3"/>
          <p:cNvSpPr>
            <a:spLocks noGrp="1"/>
          </p:cNvSpPr>
          <p:nvPr>
            <p:ph type="sldNum" sz="quarter" idx="10"/>
          </p:nvPr>
        </p:nvSpPr>
        <p:spPr/>
        <p:txBody>
          <a:bodyPr/>
          <a:lstStyle/>
          <a:p>
            <a:fld id="{999729AB-B77D-48AE-AA10-D1BD2B4D03EA}" type="slidenum">
              <a:rPr lang="en-US" smtClean="0"/>
              <a:pPr/>
              <a:t>22</a:t>
            </a:fld>
            <a:endParaRPr lang="en-US"/>
          </a:p>
        </p:txBody>
      </p:sp>
    </p:spTree>
    <p:extLst>
      <p:ext uri="{BB962C8B-B14F-4D97-AF65-F5344CB8AC3E}">
        <p14:creationId xmlns:p14="http://schemas.microsoft.com/office/powerpoint/2010/main" val="15280733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23</a:t>
            </a:fld>
            <a:endParaRPr lang="en-US"/>
          </a:p>
        </p:txBody>
      </p:sp>
    </p:spTree>
    <p:extLst>
      <p:ext uri="{BB962C8B-B14F-4D97-AF65-F5344CB8AC3E}">
        <p14:creationId xmlns:p14="http://schemas.microsoft.com/office/powerpoint/2010/main" val="14203003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grey dotted</a:t>
            </a:r>
            <a:r>
              <a:rPr lang="en-US" baseline="0" dirty="0"/>
              <a:t> lines are when the process is blocked/sleeping.</a:t>
            </a:r>
          </a:p>
          <a:p>
            <a:endParaRPr lang="en-US" baseline="0" dirty="0"/>
          </a:p>
          <a:p>
            <a:r>
              <a:rPr lang="en-US" baseline="0" dirty="0"/>
              <a:t>[diagram: a timeline. process 1 runs for a while. it calls </a:t>
            </a:r>
            <a:r>
              <a:rPr lang="en-US" baseline="0" dirty="0" err="1"/>
              <a:t>fgets</a:t>
            </a:r>
            <a:r>
              <a:rPr lang="en-US" baseline="0" dirty="0"/>
              <a:t>(), which performs a syscall and drops into the kernel. the kernel schedules process 2. then process 2 does a syscall, back into the kernel. now the kernel notices process 1's syscall can complete, so it returns to process 1.]</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24</a:t>
            </a:fld>
            <a:endParaRPr lang="en-US"/>
          </a:p>
        </p:txBody>
      </p:sp>
    </p:spTree>
    <p:extLst>
      <p:ext uri="{BB962C8B-B14F-4D97-AF65-F5344CB8AC3E}">
        <p14:creationId xmlns:p14="http://schemas.microsoft.com/office/powerpoint/2010/main" val="18911383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nothing special.]</a:t>
            </a:r>
          </a:p>
        </p:txBody>
      </p:sp>
      <p:sp>
        <p:nvSpPr>
          <p:cNvPr id="4" name="Slide Number Placeholder 3"/>
          <p:cNvSpPr>
            <a:spLocks noGrp="1"/>
          </p:cNvSpPr>
          <p:nvPr>
            <p:ph type="sldNum" sz="quarter" idx="5"/>
          </p:nvPr>
        </p:nvSpPr>
        <p:spPr/>
        <p:txBody>
          <a:bodyPr/>
          <a:lstStyle/>
          <a:p>
            <a:fld id="{999729AB-B77D-48AE-AA10-D1BD2B4D03EA}" type="slidenum">
              <a:rPr lang="en-US" smtClean="0"/>
              <a:pPr/>
              <a:t>26</a:t>
            </a:fld>
            <a:endParaRPr lang="en-US"/>
          </a:p>
        </p:txBody>
      </p:sp>
    </p:spTree>
    <p:extLst>
      <p:ext uri="{BB962C8B-B14F-4D97-AF65-F5344CB8AC3E}">
        <p14:creationId xmlns:p14="http://schemas.microsoft.com/office/powerpoint/2010/main" val="1224308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this is the thing you'd connect to with a teletype.</a:t>
            </a:r>
          </a:p>
          <a:p>
            <a:endParaRPr lang="en-US" dirty="0"/>
          </a:p>
          <a:p>
            <a:r>
              <a:rPr lang="en-US" dirty="0"/>
              <a:t>[image: a 1960s (?) era computer room, filled with refrigerator-sized computers and magnetic tape drives, with a man at a desk in the middle]</a:t>
            </a:r>
          </a:p>
        </p:txBody>
      </p:sp>
      <p:sp>
        <p:nvSpPr>
          <p:cNvPr id="4" name="Slide Number Placeholder 3"/>
          <p:cNvSpPr>
            <a:spLocks noGrp="1"/>
          </p:cNvSpPr>
          <p:nvPr>
            <p:ph type="sldNum" sz="quarter" idx="10"/>
          </p:nvPr>
        </p:nvSpPr>
        <p:spPr/>
        <p:txBody>
          <a:bodyPr/>
          <a:lstStyle/>
          <a:p>
            <a:fld id="{999729AB-B77D-48AE-AA10-D1BD2B4D03EA}" type="slidenum">
              <a:rPr lang="en-US" smtClean="0"/>
              <a:pPr/>
              <a:t>4</a:t>
            </a:fld>
            <a:endParaRPr lang="en-US"/>
          </a:p>
        </p:txBody>
      </p:sp>
    </p:spTree>
    <p:extLst>
      <p:ext uri="{BB962C8B-B14F-4D97-AF65-F5344CB8AC3E}">
        <p14:creationId xmlns:p14="http://schemas.microsoft.com/office/powerpoint/2010/main" val="4880718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we </a:t>
            </a:r>
            <a:r>
              <a:rPr lang="en-US" i="1" dirty="0"/>
              <a:t>do</a:t>
            </a:r>
            <a:r>
              <a:rPr lang="en-US" i="0" baseline="0" dirty="0"/>
              <a:t> need to allocate a new stack whenever we create a thread, but that's not a big deal.</a:t>
            </a:r>
          </a:p>
          <a:p>
            <a:endParaRPr lang="en-US" i="0" baseline="0" dirty="0"/>
          </a:p>
          <a:p>
            <a:r>
              <a:rPr lang="en-US" i="0" baseline="0" dirty="0"/>
              <a:t>[diagram: until now, we've thought of a process as having </a:t>
            </a:r>
            <a:r>
              <a:rPr lang="en-US" i="0" baseline="0" dirty="0" err="1"/>
              <a:t>globals</a:t>
            </a:r>
            <a:r>
              <a:rPr lang="en-US" i="0" baseline="0" dirty="0"/>
              <a:t>, code, heap, stack, files, and registers (including the program counter). but if we extract the stack and registers into a </a:t>
            </a:r>
            <a:r>
              <a:rPr lang="en-US" i="1" baseline="0" dirty="0"/>
              <a:t>thread</a:t>
            </a:r>
            <a:r>
              <a:rPr lang="en-US" i="0" baseline="0" dirty="0"/>
              <a:t>, we can have multiple threads of execution – multiple different pieces of code running at the same time – within ONE process. they all share the </a:t>
            </a:r>
            <a:r>
              <a:rPr lang="en-US" i="0" baseline="0" dirty="0" err="1"/>
              <a:t>globals</a:t>
            </a:r>
            <a:r>
              <a:rPr lang="en-US" i="0" baseline="0" dirty="0"/>
              <a:t>, heap, code, and files.]</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27</a:t>
            </a:fld>
            <a:endParaRPr lang="en-US"/>
          </a:p>
        </p:txBody>
      </p:sp>
    </p:spTree>
    <p:extLst>
      <p:ext uri="{BB962C8B-B14F-4D97-AF65-F5344CB8AC3E}">
        <p14:creationId xmlns:p14="http://schemas.microsoft.com/office/powerpoint/2010/main" val="360455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even switching</a:t>
            </a:r>
            <a:r>
              <a:rPr lang="en-US" baseline="0" dirty="0"/>
              <a:t> </a:t>
            </a:r>
            <a:r>
              <a:rPr lang="en-US" dirty="0"/>
              <a:t>stacks only requires changing</a:t>
            </a:r>
            <a:r>
              <a:rPr lang="en-US" baseline="0" dirty="0"/>
              <a:t> the </a:t>
            </a:r>
            <a:r>
              <a:rPr lang="en-US" baseline="0" dirty="0" err="1"/>
              <a:t>sp</a:t>
            </a:r>
            <a:r>
              <a:rPr lang="en-US" baseline="0" dirty="0"/>
              <a:t>/</a:t>
            </a:r>
            <a:r>
              <a:rPr lang="en-US" baseline="0" dirty="0" err="1"/>
              <a:t>bp</a:t>
            </a:r>
            <a:r>
              <a:rPr lang="en-US" baseline="0" dirty="0"/>
              <a:t> registers.</a:t>
            </a:r>
          </a:p>
          <a:p>
            <a:r>
              <a:rPr lang="en-US" baseline="0" dirty="0"/>
              <a:t>- but this opens up a whole new </a:t>
            </a:r>
            <a:r>
              <a:rPr lang="en-US" baseline="0" dirty="0" err="1"/>
              <a:t>pandora's</a:t>
            </a:r>
            <a:r>
              <a:rPr lang="en-US" baseline="0" dirty="0"/>
              <a:t> box of coding challenges</a:t>
            </a:r>
            <a:r>
              <a:rPr lang="mr-IN" baseline="0" dirty="0"/>
              <a:t>…</a:t>
            </a:r>
            <a:r>
              <a:rPr lang="en-US" baseline="0" dirty="0"/>
              <a:t> synchronization, race conditions, deadlocks and more! yay!</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28</a:t>
            </a:fld>
            <a:endParaRPr lang="en-US"/>
          </a:p>
        </p:txBody>
      </p:sp>
    </p:spTree>
    <p:extLst>
      <p:ext uri="{BB962C8B-B14F-4D97-AF65-F5344CB8AC3E}">
        <p14:creationId xmlns:p14="http://schemas.microsoft.com/office/powerpoint/2010/main" val="1828316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dirty="0" err="1"/>
              <a:t>aaaaand</a:t>
            </a:r>
            <a:r>
              <a:rPr lang="en-US" dirty="0"/>
              <a:t> things haven't really progressed much since windows </a:t>
            </a:r>
            <a:r>
              <a:rPr lang="en-US" dirty="0" err="1"/>
              <a:t>xp</a:t>
            </a:r>
            <a:r>
              <a:rPr lang="en-US" dirty="0"/>
              <a:t> </a:t>
            </a:r>
            <a:r>
              <a:rPr lang="en-US" dirty="0" err="1"/>
              <a:t>tbh</a:t>
            </a:r>
            <a:endParaRPr lang="en-US" dirty="0"/>
          </a:p>
          <a:p>
            <a:endParaRPr lang="en-US" dirty="0"/>
          </a:p>
          <a:p>
            <a:r>
              <a:rPr lang="en-US" dirty="0"/>
              <a:t>[images: the rapid progression of the complexity of personal computer operating systems from the late 70s to the mid 90s]</a:t>
            </a:r>
          </a:p>
        </p:txBody>
      </p:sp>
      <p:sp>
        <p:nvSpPr>
          <p:cNvPr id="4" name="Slide Number Placeholder 3"/>
          <p:cNvSpPr>
            <a:spLocks noGrp="1"/>
          </p:cNvSpPr>
          <p:nvPr>
            <p:ph type="sldNum" sz="quarter" idx="10"/>
          </p:nvPr>
        </p:nvSpPr>
        <p:spPr/>
        <p:txBody>
          <a:bodyPr/>
          <a:lstStyle/>
          <a:p>
            <a:fld id="{999729AB-B77D-48AE-AA10-D1BD2B4D03EA}" type="slidenum">
              <a:rPr lang="en-US" smtClean="0"/>
              <a:pPr/>
              <a:t>5</a:t>
            </a:fld>
            <a:endParaRPr lang="en-US"/>
          </a:p>
        </p:txBody>
      </p:sp>
    </p:spTree>
    <p:extLst>
      <p:ext uri="{BB962C8B-B14F-4D97-AF65-F5344CB8AC3E}">
        <p14:creationId xmlns:p14="http://schemas.microsoft.com/office/powerpoint/2010/main" val="1613513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 mean, you could, but it'd be a pain,</a:t>
            </a:r>
            <a:r>
              <a:rPr lang="en-US" baseline="0" dirty="0"/>
              <a:t> and you'd end up reimplementing a bunch of the stuff we'll be talking about.</a:t>
            </a:r>
          </a:p>
          <a:p>
            <a:endParaRPr lang="en-US" baseline="0" dirty="0"/>
          </a:p>
          <a:p>
            <a:r>
              <a:rPr lang="en-US" baseline="0" dirty="0"/>
              <a:t>[diagram: a web browser has a number of parts: a code parser and interpreter; a GUI that has to be responsive; real-time audio and video decoding; parsing megabytes of HTML and CSS code… and it has to communicate over relative slow I/O channels]</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6</a:t>
            </a:fld>
            <a:endParaRPr lang="en-US"/>
          </a:p>
        </p:txBody>
      </p:sp>
    </p:spTree>
    <p:extLst>
      <p:ext uri="{BB962C8B-B14F-4D97-AF65-F5344CB8AC3E}">
        <p14:creationId xmlns:p14="http://schemas.microsoft.com/office/powerpoint/2010/main" val="2084550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7</a:t>
            </a:fld>
            <a:endParaRPr lang="en-US"/>
          </a:p>
        </p:txBody>
      </p:sp>
    </p:spTree>
    <p:extLst>
      <p:ext uri="{BB962C8B-B14F-4D97-AF65-F5344CB8AC3E}">
        <p14:creationId xmlns:p14="http://schemas.microsoft.com/office/powerpoint/2010/main" val="11523971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*unless it’s the main “orchestrator” process that directs all the other process but that one is deliberately written to do as little as possible so it’s very unlikely to crash</a:t>
            </a:r>
          </a:p>
        </p:txBody>
      </p:sp>
      <p:sp>
        <p:nvSpPr>
          <p:cNvPr id="4" name="Slide Number Placeholder 3"/>
          <p:cNvSpPr>
            <a:spLocks noGrp="1"/>
          </p:cNvSpPr>
          <p:nvPr>
            <p:ph type="sldNum" sz="quarter" idx="5"/>
          </p:nvPr>
        </p:nvSpPr>
        <p:spPr/>
        <p:txBody>
          <a:bodyPr/>
          <a:lstStyle/>
          <a:p>
            <a:fld id="{999729AB-B77D-48AE-AA10-D1BD2B4D03EA}" type="slidenum">
              <a:rPr lang="en-US" smtClean="0"/>
              <a:pPr/>
              <a:t>8</a:t>
            </a:fld>
            <a:endParaRPr lang="en-US"/>
          </a:p>
        </p:txBody>
      </p:sp>
    </p:spTree>
    <p:extLst>
      <p:ext uri="{BB962C8B-B14F-4D97-AF65-F5344CB8AC3E}">
        <p14:creationId xmlns:p14="http://schemas.microsoft.com/office/powerpoint/2010/main" val="837686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the kernel is like a frazzled parent being mobbed by greedy children]</a:t>
            </a:r>
          </a:p>
        </p:txBody>
      </p:sp>
      <p:sp>
        <p:nvSpPr>
          <p:cNvPr id="4" name="Slide Number Placeholder 3"/>
          <p:cNvSpPr>
            <a:spLocks noGrp="1"/>
          </p:cNvSpPr>
          <p:nvPr>
            <p:ph type="sldNum" sz="quarter" idx="5"/>
          </p:nvPr>
        </p:nvSpPr>
        <p:spPr/>
        <p:txBody>
          <a:bodyPr/>
          <a:lstStyle/>
          <a:p>
            <a:fld id="{999729AB-B77D-48AE-AA10-D1BD2B4D03EA}" type="slidenum">
              <a:rPr lang="en-US" smtClean="0"/>
              <a:pPr/>
              <a:t>10</a:t>
            </a:fld>
            <a:endParaRPr lang="en-US"/>
          </a:p>
        </p:txBody>
      </p:sp>
    </p:spTree>
    <p:extLst>
      <p:ext uri="{BB962C8B-B14F-4D97-AF65-F5344CB8AC3E}">
        <p14:creationId xmlns:p14="http://schemas.microsoft.com/office/powerpoint/2010/main" val="2735830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processes can be mixes of these or change from one to the other during their</a:t>
            </a:r>
            <a:r>
              <a:rPr lang="en-US" baseline="0" dirty="0"/>
              <a:t> lifetime, </a:t>
            </a:r>
            <a:r>
              <a:rPr lang="en-US" baseline="0" dirty="0" err="1"/>
              <a:t>ofc</a:t>
            </a:r>
            <a:endParaRPr lang="en-US" baseline="0"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11</a:t>
            </a:fld>
            <a:endParaRPr lang="en-US"/>
          </a:p>
        </p:txBody>
      </p:sp>
    </p:spTree>
    <p:extLst>
      <p:ext uri="{BB962C8B-B14F-4D97-AF65-F5344CB8AC3E}">
        <p14:creationId xmlns:p14="http://schemas.microsoft.com/office/powerpoint/2010/main" val="525248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12</a:t>
            </a:fld>
            <a:endParaRPr lang="en-US"/>
          </a:p>
        </p:txBody>
      </p:sp>
    </p:spTree>
    <p:extLst>
      <p:ext uri="{BB962C8B-B14F-4D97-AF65-F5344CB8AC3E}">
        <p14:creationId xmlns:p14="http://schemas.microsoft.com/office/powerpoint/2010/main" val="1216540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20272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772400" cy="1225021"/>
          </a:xfrm>
        </p:spPr>
        <p:txBody>
          <a:bodyPr anchor="b">
            <a:noAutofit/>
          </a:bodyPr>
          <a:lstStyle>
            <a:lvl1pPr algn="l">
              <a:defRPr sz="4800"/>
            </a:lvl1pPr>
          </a:lstStyle>
          <a:p>
            <a:r>
              <a:rPr lang="en-US" dirty="0"/>
              <a:t>Click to edit Master title style</a:t>
            </a:r>
          </a:p>
        </p:txBody>
      </p:sp>
      <p:sp>
        <p:nvSpPr>
          <p:cNvPr id="3" name="Subtitle 2"/>
          <p:cNvSpPr>
            <a:spLocks noGrp="1"/>
          </p:cNvSpPr>
          <p:nvPr>
            <p:ph type="subTitle" idx="1"/>
          </p:nvPr>
        </p:nvSpPr>
        <p:spPr>
          <a:xfrm>
            <a:off x="685800" y="3177645"/>
            <a:ext cx="7772400" cy="1460500"/>
          </a:xfrm>
          <a:noFill/>
        </p:spPr>
        <p:txBody>
          <a:bodyPr>
            <a:normAutofit/>
          </a:bodyPr>
          <a:lstStyle>
            <a:lvl1pPr marL="0" indent="0" algn="l">
              <a:buNone/>
              <a:defRPr sz="2400">
                <a:solidFill>
                  <a:schemeClr val="bg1"/>
                </a:solidFill>
              </a:defRPr>
            </a:lvl1pPr>
            <a:lvl2pPr marL="411480" indent="0" algn="ctr">
              <a:buNone/>
              <a:defRPr>
                <a:solidFill>
                  <a:schemeClr val="tx1">
                    <a:tint val="75000"/>
                  </a:schemeClr>
                </a:solidFill>
              </a:defRPr>
            </a:lvl2pPr>
            <a:lvl3pPr marL="822960" indent="0" algn="ctr">
              <a:buNone/>
              <a:defRPr>
                <a:solidFill>
                  <a:schemeClr val="tx1">
                    <a:tint val="75000"/>
                  </a:schemeClr>
                </a:solidFill>
              </a:defRPr>
            </a:lvl3pPr>
            <a:lvl4pPr marL="1234440" indent="0" algn="ctr">
              <a:buNone/>
              <a:defRPr>
                <a:solidFill>
                  <a:schemeClr val="tx1">
                    <a:tint val="75000"/>
                  </a:schemeClr>
                </a:solidFill>
              </a:defRPr>
            </a:lvl4pPr>
            <a:lvl5pPr marL="1645920" indent="0" algn="ctr">
              <a:buNone/>
              <a:defRPr>
                <a:solidFill>
                  <a:schemeClr val="tx1">
                    <a:tint val="75000"/>
                  </a:schemeClr>
                </a:solidFill>
              </a:defRPr>
            </a:lvl5pPr>
            <a:lvl6pPr marL="2057400" indent="0" algn="ctr">
              <a:buNone/>
              <a:defRPr>
                <a:solidFill>
                  <a:schemeClr val="tx1">
                    <a:tint val="75000"/>
                  </a:schemeClr>
                </a:solidFill>
              </a:defRPr>
            </a:lvl6pPr>
            <a:lvl7pPr marL="2468880" indent="0" algn="ctr">
              <a:buNone/>
              <a:defRPr>
                <a:solidFill>
                  <a:schemeClr val="tx1">
                    <a:tint val="75000"/>
                  </a:schemeClr>
                </a:solidFill>
              </a:defRPr>
            </a:lvl7pPr>
            <a:lvl8pPr marL="2880360" indent="0" algn="ctr">
              <a:buNone/>
              <a:defRPr>
                <a:solidFill>
                  <a:schemeClr val="tx1">
                    <a:tint val="75000"/>
                  </a:schemeClr>
                </a:solidFill>
              </a:defRPr>
            </a:lvl8pPr>
            <a:lvl9pPr marL="329184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cs-CZ"/>
              <a:t>CS449</a:t>
            </a:r>
            <a:endParaRPr lang="en-US" dirty="0"/>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
        <p:nvSpPr>
          <p:cNvPr id="7" name="Rectangle 6"/>
          <p:cNvSpPr/>
          <p:nvPr/>
        </p:nvSpPr>
        <p:spPr>
          <a:xfrm>
            <a:off x="0" y="3162300"/>
            <a:ext cx="9144000" cy="18288"/>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792288" y="4472783"/>
            <a:ext cx="5486400" cy="670719"/>
          </a:xfrm>
        </p:spPr>
        <p:txBody>
          <a:bodyPr/>
          <a:lstStyle>
            <a:lvl1pPr marL="0" indent="0">
              <a:buNone/>
              <a:defRPr sz="126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5296960"/>
            <a:ext cx="2133600" cy="304271"/>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7"/>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7"/>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5296960"/>
            <a:ext cx="2133600" cy="304271"/>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495300"/>
          </a:xfrm>
        </p:spPr>
        <p:txBody>
          <a:bodyPr>
            <a:noAutofit/>
          </a:bodyPr>
          <a:lstStyle>
            <a:lvl1pPr>
              <a:defRPr sz="2800"/>
            </a:lvl1pPr>
          </a:lstStyle>
          <a:p>
            <a:r>
              <a:rPr lang="en-US" dirty="0"/>
              <a:t>Click to edit Master title style</a:t>
            </a:r>
          </a:p>
        </p:txBody>
      </p:sp>
      <p:sp>
        <p:nvSpPr>
          <p:cNvPr id="3" name="Content Placeholder 2"/>
          <p:cNvSpPr>
            <a:spLocks noGrp="1"/>
          </p:cNvSpPr>
          <p:nvPr>
            <p:ph idx="1"/>
          </p:nvPr>
        </p:nvSpPr>
        <p:spPr>
          <a:xfrm>
            <a:off x="152400" y="495301"/>
            <a:ext cx="8991600" cy="4801659"/>
          </a:xfrm>
        </p:spPr>
        <p:txBody>
          <a:bodyPr>
            <a:normAutofit/>
          </a:bodyPr>
          <a:lstStyle>
            <a:lvl1pPr marL="257175" indent="-257175">
              <a:buSzPct val="100000"/>
              <a:buFont typeface="Trebuchet MS" pitchFamily="34" charset="0"/>
              <a:buChar char="●"/>
              <a:defRPr sz="2200"/>
            </a:lvl1pPr>
            <a:lvl2pPr marL="515780" indent="-257175">
              <a:defRPr sz="2200"/>
            </a:lvl2pPr>
            <a:lvl3pPr marL="772955" indent="-250032">
              <a:tabLst/>
              <a:defRPr sz="2200" b="0"/>
            </a:lvl3pPr>
            <a:lvl4pPr marL="1031558" indent="-257175">
              <a:tabLst/>
              <a:defRPr sz="2200" b="0"/>
            </a:lvl4pPr>
            <a:lvl5pPr marL="1285875" indent="-254318">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sz="1200"/>
            </a:lvl1pPr>
          </a:lstStyle>
          <a:p>
            <a:r>
              <a:rPr lang="cs-CZ"/>
              <a:t>CS449</a:t>
            </a:r>
            <a:endParaRPr lang="en-US"/>
          </a:p>
        </p:txBody>
      </p:sp>
      <p:sp>
        <p:nvSpPr>
          <p:cNvPr id="6" name="Slide Number Placeholder 5"/>
          <p:cNvSpPr>
            <a:spLocks noGrp="1"/>
          </p:cNvSpPr>
          <p:nvPr>
            <p:ph type="sldNum" sz="quarter" idx="12"/>
          </p:nvPr>
        </p:nvSpPr>
        <p:spPr/>
        <p:txBody>
          <a:bodyPr/>
          <a:lstStyle>
            <a:lvl1pPr>
              <a:defRPr sz="1200"/>
            </a:lvl1pPr>
          </a:lstStyle>
          <a:p>
            <a:fld id="{3552B95B-556F-44BD-91A5-D80C1B9E2BB3}" type="slidenum">
              <a:rPr lang="en-US" smtClean="0"/>
              <a:pPr/>
              <a:t>‹#›</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obj" preserve="1">
  <p:cSld name="Title and Content (no anim)">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495300"/>
          </a:xfrm>
        </p:spPr>
        <p:txBody>
          <a:bodyPr>
            <a:noAutofit/>
          </a:bodyPr>
          <a:lstStyle>
            <a:lvl1pPr>
              <a:defRPr sz="2800"/>
            </a:lvl1pPr>
          </a:lstStyle>
          <a:p>
            <a:r>
              <a:rPr lang="en-US" dirty="0"/>
              <a:t>Click to edit Master title style</a:t>
            </a:r>
          </a:p>
        </p:txBody>
      </p:sp>
      <p:sp>
        <p:nvSpPr>
          <p:cNvPr id="3" name="Content Placeholder 2"/>
          <p:cNvSpPr>
            <a:spLocks noGrp="1"/>
          </p:cNvSpPr>
          <p:nvPr>
            <p:ph idx="1"/>
          </p:nvPr>
        </p:nvSpPr>
        <p:spPr>
          <a:xfrm>
            <a:off x="152400" y="495301"/>
            <a:ext cx="8991600" cy="4801659"/>
          </a:xfrm>
        </p:spPr>
        <p:txBody>
          <a:bodyPr>
            <a:normAutofit/>
          </a:bodyPr>
          <a:lstStyle>
            <a:lvl1pPr marL="257175" indent="-257175">
              <a:buSzPct val="100000"/>
              <a:buFont typeface="Trebuchet MS" pitchFamily="34" charset="0"/>
              <a:buChar char="●"/>
              <a:defRPr sz="2200"/>
            </a:lvl1pPr>
            <a:lvl2pPr marL="515780" indent="-257175">
              <a:defRPr sz="2200"/>
            </a:lvl2pPr>
            <a:lvl3pPr marL="772955" indent="-250032">
              <a:tabLst/>
              <a:defRPr sz="2200" b="0"/>
            </a:lvl3pPr>
            <a:lvl4pPr marL="1031558" indent="-257175">
              <a:tabLst/>
              <a:defRPr sz="2200" b="0"/>
            </a:lvl4pPr>
            <a:lvl5pPr marL="1285875" indent="-254318">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sz="1200"/>
            </a:lvl1pPr>
          </a:lstStyle>
          <a:p>
            <a:r>
              <a:rPr lang="cs-CZ"/>
              <a:t>CS449</a:t>
            </a:r>
            <a:endParaRPr lang="en-US"/>
          </a:p>
        </p:txBody>
      </p:sp>
      <p:sp>
        <p:nvSpPr>
          <p:cNvPr id="6" name="Slide Number Placeholder 5"/>
          <p:cNvSpPr>
            <a:spLocks noGrp="1"/>
          </p:cNvSpPr>
          <p:nvPr>
            <p:ph type="sldNum" sz="quarter" idx="12"/>
          </p:nvPr>
        </p:nvSpPr>
        <p:spPr/>
        <p:txBody>
          <a:bodyPr/>
          <a:lstStyle>
            <a:lvl1pPr>
              <a:defRPr sz="1200"/>
            </a:lvl1pPr>
          </a:lstStyle>
          <a:p>
            <a:fld id="{3552B95B-556F-44BD-91A5-D80C1B9E2BB3}"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rgbClr val="20272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772400" cy="1225021"/>
          </a:xfrm>
        </p:spPr>
        <p:txBody>
          <a:bodyPr anchor="b">
            <a:noAutofit/>
          </a:bodyPr>
          <a:lstStyle>
            <a:lvl1pPr algn="l">
              <a:defRPr sz="4800"/>
            </a:lvl1pPr>
          </a:lstStyle>
          <a:p>
            <a:r>
              <a:rPr lang="en-US" dirty="0"/>
              <a:t>Click to edit Master title style</a:t>
            </a:r>
          </a:p>
        </p:txBody>
      </p:sp>
      <p:sp>
        <p:nvSpPr>
          <p:cNvPr id="5" name="Footer Placeholder 4"/>
          <p:cNvSpPr>
            <a:spLocks noGrp="1"/>
          </p:cNvSpPr>
          <p:nvPr>
            <p:ph type="ftr" sz="quarter" idx="11"/>
          </p:nvPr>
        </p:nvSpPr>
        <p:spPr/>
        <p:txBody>
          <a:bodyPr/>
          <a:lstStyle/>
          <a:p>
            <a:r>
              <a:rPr lang="cs-CZ"/>
              <a:t>CS449</a:t>
            </a:r>
            <a:endParaRPr lang="en-US" dirty="0"/>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
        <p:nvSpPr>
          <p:cNvPr id="7" name="Rectangle 6"/>
          <p:cNvSpPr/>
          <p:nvPr/>
        </p:nvSpPr>
        <p:spPr>
          <a:xfrm>
            <a:off x="0" y="3162300"/>
            <a:ext cx="9144000" cy="18288"/>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333501"/>
            <a:ext cx="4038600" cy="3771636"/>
          </a:xfrm>
        </p:spPr>
        <p:txBody>
          <a:bodyPr/>
          <a:lstStyle>
            <a:lvl1pPr>
              <a:defRPr sz="2520"/>
            </a:lvl1pPr>
            <a:lvl2pPr>
              <a:defRPr sz="2160"/>
            </a:lvl2pPr>
            <a:lvl3pPr>
              <a:defRPr sz="1800"/>
            </a:lvl3pPr>
            <a:lvl4pPr>
              <a:defRPr sz="1620"/>
            </a:lvl4pPr>
            <a:lvl5pP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33501"/>
            <a:ext cx="4038600" cy="3771636"/>
          </a:xfrm>
        </p:spPr>
        <p:txBody>
          <a:bodyPr/>
          <a:lstStyle>
            <a:lvl1pPr>
              <a:defRPr sz="2520"/>
            </a:lvl1pPr>
            <a:lvl2pPr>
              <a:defRPr sz="2160"/>
            </a:lvl2pPr>
            <a:lvl3pPr>
              <a:defRPr sz="1800"/>
            </a:lvl3pPr>
            <a:lvl4pPr>
              <a:defRPr sz="1620"/>
            </a:lvl4pPr>
            <a:lvl5pP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6"/>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16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279261"/>
            <a:ext cx="4041775" cy="533136"/>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645028" y="1812396"/>
            <a:ext cx="4041775" cy="3292740"/>
          </a:xfrm>
        </p:spPr>
        <p:txBody>
          <a:bodyPr/>
          <a:lstStyle>
            <a:lvl1pPr>
              <a:defRPr sz="216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5296960"/>
            <a:ext cx="2133600" cy="304271"/>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cs-CZ"/>
              <a:t>CS449</a:t>
            </a:r>
            <a:endParaRPr lang="en-US"/>
          </a:p>
        </p:txBody>
      </p:sp>
      <p:sp>
        <p:nvSpPr>
          <p:cNvPr id="9" name="Slide Number Placeholder 8"/>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5296960"/>
            <a:ext cx="2133600" cy="304271"/>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5296960"/>
            <a:ext cx="2133600" cy="304271"/>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cs-CZ"/>
              <a:t>CS449</a:t>
            </a:r>
            <a:endParaRPr lang="en-US"/>
          </a:p>
        </p:txBody>
      </p:sp>
      <p:sp>
        <p:nvSpPr>
          <p:cNvPr id="4" name="Slide Number Placeholder 3"/>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27541"/>
            <a:ext cx="3008313" cy="968376"/>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050" y="227544"/>
            <a:ext cx="5111750" cy="4877594"/>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195919"/>
            <a:ext cx="3008313" cy="3909219"/>
          </a:xfrm>
        </p:spPr>
        <p:txBody>
          <a:bodyPr/>
          <a:lstStyle>
            <a:lvl1pPr marL="0" indent="0">
              <a:buNone/>
              <a:defRPr sz="126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5600700"/>
            <a:ext cx="9144000" cy="114300"/>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
        <p:nvSpPr>
          <p:cNvPr id="7" name="Rectangle 6"/>
          <p:cNvSpPr/>
          <p:nvPr/>
        </p:nvSpPr>
        <p:spPr>
          <a:xfrm>
            <a:off x="0" y="0"/>
            <a:ext cx="9144000" cy="495300"/>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
        <p:nvSpPr>
          <p:cNvPr id="2" name="Title Placeholder 1"/>
          <p:cNvSpPr>
            <a:spLocks noGrp="1"/>
          </p:cNvSpPr>
          <p:nvPr>
            <p:ph type="title"/>
          </p:nvPr>
        </p:nvSpPr>
        <p:spPr>
          <a:xfrm>
            <a:off x="152400" y="0"/>
            <a:ext cx="8991600" cy="4953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52400" y="495301"/>
            <a:ext cx="8991600" cy="480165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0" y="5296960"/>
            <a:ext cx="12192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cs-CZ"/>
              <a:t>CS449</a:t>
            </a:r>
            <a:endParaRPr lang="en-US" dirty="0"/>
          </a:p>
        </p:txBody>
      </p:sp>
      <p:sp>
        <p:nvSpPr>
          <p:cNvPr id="6" name="Slide Number Placeholder 5"/>
          <p:cNvSpPr>
            <a:spLocks noGrp="1"/>
          </p:cNvSpPr>
          <p:nvPr>
            <p:ph type="sldNum" sz="quarter" idx="4"/>
          </p:nvPr>
        </p:nvSpPr>
        <p:spPr>
          <a:xfrm>
            <a:off x="8458200" y="5296960"/>
            <a:ext cx="6858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3552B95B-556F-44BD-91A5-D80C1B9E2BB3}" type="slidenum">
              <a:rPr lang="en-US" smtClean="0"/>
              <a:pPr/>
              <a:t>‹#›</a:t>
            </a:fld>
            <a:endParaRPr lang="en-US"/>
          </a:p>
        </p:txBody>
      </p:sp>
    </p:spTree>
    <p:extLst>
      <p:ext uri="{BB962C8B-B14F-4D97-AF65-F5344CB8AC3E}">
        <p14:creationId xmlns:p14="http://schemas.microsoft.com/office/powerpoint/2010/main" val="1922768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ransition/>
  <p:hf hdr="0" dt="0"/>
  <p:txStyles>
    <p:titleStyle>
      <a:lvl1pPr algn="l" defTabSz="822960" rtl="0" eaLnBrk="1" latinLnBrk="0" hangingPunct="1">
        <a:spcBef>
          <a:spcPct val="0"/>
        </a:spcBef>
        <a:buNone/>
        <a:defRPr sz="2800" b="1" kern="1200">
          <a:solidFill>
            <a:schemeClr val="bg1"/>
          </a:solidFill>
          <a:latin typeface="+mj-lt"/>
          <a:ea typeface="GulimChe" pitchFamily="49" charset="-127"/>
          <a:cs typeface="MoolBoran" pitchFamily="34" charset="0"/>
        </a:defRPr>
      </a:lvl1pPr>
    </p:titleStyle>
    <p:bodyStyle>
      <a:lvl1pPr marL="204312" indent="-204312" algn="l" defTabSz="822960" rtl="0" eaLnBrk="1" latinLnBrk="0" hangingPunct="1">
        <a:spcBef>
          <a:spcPts val="0"/>
        </a:spcBef>
        <a:buSzPct val="150000"/>
        <a:buFont typeface="Arial" pitchFamily="34" charset="0"/>
        <a:buChar char="•"/>
        <a:defRPr sz="2200" kern="1200">
          <a:solidFill>
            <a:schemeClr val="tx1"/>
          </a:solidFill>
          <a:latin typeface="+mn-lt"/>
          <a:ea typeface="+mn-ea"/>
          <a:cs typeface="+mn-cs"/>
        </a:defRPr>
      </a:lvl1pPr>
      <a:lvl2pPr marL="415767" indent="-207170" algn="l" defTabSz="822960" rtl="0" eaLnBrk="1" latinLnBrk="0" hangingPunct="1">
        <a:spcBef>
          <a:spcPts val="0"/>
        </a:spcBef>
        <a:buFont typeface="Courier New" pitchFamily="49" charset="0"/>
        <a:buChar char="o"/>
        <a:defRPr sz="2200" kern="1200">
          <a:solidFill>
            <a:schemeClr val="tx1"/>
          </a:solidFill>
          <a:latin typeface="+mn-lt"/>
          <a:ea typeface="+mn-ea"/>
          <a:cs typeface="+mn-cs"/>
        </a:defRPr>
      </a:lvl2pPr>
      <a:lvl3pPr marL="620078" indent="-205740" algn="l" defTabSz="822960" rtl="0" eaLnBrk="1" latinLnBrk="0" hangingPunct="1">
        <a:spcBef>
          <a:spcPts val="0"/>
        </a:spcBef>
        <a:buFont typeface="Wingdings" pitchFamily="2" charset="2"/>
        <a:buChar char="§"/>
        <a:defRPr sz="2200" kern="1200">
          <a:solidFill>
            <a:schemeClr val="tx1"/>
          </a:solidFill>
          <a:latin typeface="+mn-lt"/>
          <a:ea typeface="+mn-ea"/>
          <a:cs typeface="+mn-cs"/>
        </a:defRPr>
      </a:lvl3pPr>
      <a:lvl4pPr marL="821532" indent="-205740" algn="l" defTabSz="822960" rtl="0" eaLnBrk="1" latinLnBrk="0" hangingPunct="1">
        <a:spcBef>
          <a:spcPts val="0"/>
        </a:spcBef>
        <a:buFont typeface="Arial" pitchFamily="34" charset="0"/>
        <a:buChar char="–"/>
        <a:defRPr sz="2200" kern="1200">
          <a:solidFill>
            <a:schemeClr val="tx1"/>
          </a:solidFill>
          <a:latin typeface="+mn-lt"/>
          <a:ea typeface="+mn-ea"/>
          <a:cs typeface="+mn-cs"/>
        </a:defRPr>
      </a:lvl4pPr>
      <a:lvl5pPr marL="1028700" indent="-205740" algn="l" defTabSz="822960" rtl="0" eaLnBrk="1" latinLnBrk="0" hangingPunct="1">
        <a:spcBef>
          <a:spcPts val="0"/>
        </a:spcBef>
        <a:buFont typeface="Arial" pitchFamily="34" charset="0"/>
        <a:buChar char="»"/>
        <a:defRPr sz="2200" kern="1200">
          <a:solidFill>
            <a:schemeClr val="tx1"/>
          </a:solidFill>
          <a:latin typeface="+mn-lt"/>
          <a:ea typeface="+mn-ea"/>
          <a:cs typeface="+mn-cs"/>
        </a:defRPr>
      </a:lvl5pPr>
      <a:lvl6pPr marL="226314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7462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8610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9758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848600" cy="1225021"/>
          </a:xfrm>
        </p:spPr>
        <p:txBody>
          <a:bodyPr/>
          <a:lstStyle/>
          <a:p>
            <a:r>
              <a:rPr lang="en-US" dirty="0"/>
              <a:t>Intro to Multiprocessing</a:t>
            </a:r>
            <a:endParaRPr lang="en-US" sz="2400" b="1" dirty="0">
              <a:latin typeface="Consolas" panose="020B0609020204030204" pitchFamily="49" charset="0"/>
            </a:endParaRPr>
          </a:p>
        </p:txBody>
      </p:sp>
      <p:sp>
        <p:nvSpPr>
          <p:cNvPr id="3" name="Subtitle 2"/>
          <p:cNvSpPr>
            <a:spLocks noGrp="1"/>
          </p:cNvSpPr>
          <p:nvPr>
            <p:ph type="subTitle" idx="1"/>
          </p:nvPr>
        </p:nvSpPr>
        <p:spPr/>
        <p:txBody>
          <a:bodyPr/>
          <a:lstStyle/>
          <a:p>
            <a:r>
              <a:rPr lang="en-US" dirty="0"/>
              <a:t>CS 0449</a:t>
            </a:r>
          </a:p>
          <a:p>
            <a:r>
              <a:rPr lang="en-US" dirty="0"/>
              <a:t>Jarrett Billingsley</a:t>
            </a:r>
          </a:p>
        </p:txBody>
      </p:sp>
    </p:spTree>
    <p:extLst>
      <p:ext uri="{BB962C8B-B14F-4D97-AF65-F5344CB8AC3E}">
        <p14:creationId xmlns:p14="http://schemas.microsoft.com/office/powerpoint/2010/main" val="361208656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 my children</a:t>
            </a:r>
          </a:p>
        </p:txBody>
      </p:sp>
      <p:sp>
        <p:nvSpPr>
          <p:cNvPr id="3" name="Content Placeholder 2"/>
          <p:cNvSpPr>
            <a:spLocks noGrp="1"/>
          </p:cNvSpPr>
          <p:nvPr>
            <p:ph idx="1"/>
          </p:nvPr>
        </p:nvSpPr>
        <p:spPr>
          <a:xfrm>
            <a:off x="152400" y="495301"/>
            <a:ext cx="8991600" cy="609599"/>
          </a:xfrm>
        </p:spPr>
        <p:txBody>
          <a:bodyPr/>
          <a:lstStyle/>
          <a:p>
            <a:r>
              <a:rPr lang="en-US" dirty="0"/>
              <a:t>at any given time, there are dozens or hundreds of processes running</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10</a:t>
            </a:fld>
            <a:endParaRPr lang="en-US"/>
          </a:p>
        </p:txBody>
      </p:sp>
      <p:grpSp>
        <p:nvGrpSpPr>
          <p:cNvPr id="7" name="Group 6"/>
          <p:cNvGrpSpPr/>
          <p:nvPr/>
        </p:nvGrpSpPr>
        <p:grpSpPr>
          <a:xfrm>
            <a:off x="386857" y="1079437"/>
            <a:ext cx="1236413" cy="1752600"/>
            <a:chOff x="4864768" y="2103874"/>
            <a:chExt cx="1752600" cy="2052239"/>
          </a:xfrm>
        </p:grpSpPr>
        <p:sp>
          <p:nvSpPr>
            <p:cNvPr id="11" name="Rectangle 10"/>
            <p:cNvSpPr/>
            <p:nvPr/>
          </p:nvSpPr>
          <p:spPr>
            <a:xfrm>
              <a:off x="4864768" y="3394113"/>
              <a:ext cx="1752600" cy="762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800" b="1" dirty="0"/>
                <a:t>Code</a:t>
              </a:r>
            </a:p>
          </p:txBody>
        </p:sp>
        <p:sp>
          <p:nvSpPr>
            <p:cNvPr id="12" name="Rectangle 11"/>
            <p:cNvSpPr/>
            <p:nvPr/>
          </p:nvSpPr>
          <p:spPr>
            <a:xfrm>
              <a:off x="4864768" y="2495751"/>
              <a:ext cx="1752600" cy="89836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800" b="1" dirty="0"/>
                <a:t>Memory</a:t>
              </a:r>
            </a:p>
          </p:txBody>
        </p:sp>
        <p:sp>
          <p:nvSpPr>
            <p:cNvPr id="13" name="TextBox 12"/>
            <p:cNvSpPr txBox="1"/>
            <p:nvPr/>
          </p:nvSpPr>
          <p:spPr>
            <a:xfrm>
              <a:off x="4864768" y="2103874"/>
              <a:ext cx="1752600" cy="396436"/>
            </a:xfrm>
            <a:prstGeom prst="rect">
              <a:avLst/>
            </a:prstGeom>
            <a:noFill/>
          </p:spPr>
          <p:txBody>
            <a:bodyPr wrap="square" rtlCol="0">
              <a:spAutoFit/>
            </a:bodyPr>
            <a:lstStyle/>
            <a:p>
              <a:pPr algn="ctr"/>
              <a:r>
                <a:rPr lang="en-US" sz="1600" b="1" dirty="0"/>
                <a:t>Process 1</a:t>
              </a:r>
            </a:p>
          </p:txBody>
        </p:sp>
      </p:grpSp>
      <p:grpSp>
        <p:nvGrpSpPr>
          <p:cNvPr id="14" name="Group 13"/>
          <p:cNvGrpSpPr/>
          <p:nvPr/>
        </p:nvGrpSpPr>
        <p:grpSpPr>
          <a:xfrm>
            <a:off x="1600200" y="3213688"/>
            <a:ext cx="1236413" cy="1752600"/>
            <a:chOff x="4864768" y="2103874"/>
            <a:chExt cx="1752600" cy="2052239"/>
          </a:xfrm>
        </p:grpSpPr>
        <p:sp>
          <p:nvSpPr>
            <p:cNvPr id="15" name="Rectangle 14"/>
            <p:cNvSpPr/>
            <p:nvPr/>
          </p:nvSpPr>
          <p:spPr>
            <a:xfrm>
              <a:off x="4864768" y="3394113"/>
              <a:ext cx="1752600" cy="762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800" b="1" dirty="0"/>
                <a:t>Code</a:t>
              </a:r>
            </a:p>
          </p:txBody>
        </p:sp>
        <p:sp>
          <p:nvSpPr>
            <p:cNvPr id="16" name="Rectangle 15"/>
            <p:cNvSpPr/>
            <p:nvPr/>
          </p:nvSpPr>
          <p:spPr>
            <a:xfrm>
              <a:off x="4864768" y="2495751"/>
              <a:ext cx="1752600" cy="89836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800" b="1" dirty="0"/>
                <a:t>Memory</a:t>
              </a:r>
            </a:p>
          </p:txBody>
        </p:sp>
        <p:sp>
          <p:nvSpPr>
            <p:cNvPr id="17" name="TextBox 16"/>
            <p:cNvSpPr txBox="1"/>
            <p:nvPr/>
          </p:nvSpPr>
          <p:spPr>
            <a:xfrm>
              <a:off x="4864768" y="2103874"/>
              <a:ext cx="1752600" cy="396436"/>
            </a:xfrm>
            <a:prstGeom prst="rect">
              <a:avLst/>
            </a:prstGeom>
            <a:noFill/>
          </p:spPr>
          <p:txBody>
            <a:bodyPr wrap="square" rtlCol="0">
              <a:spAutoFit/>
            </a:bodyPr>
            <a:lstStyle/>
            <a:p>
              <a:pPr algn="ctr"/>
              <a:r>
                <a:rPr lang="en-US" sz="1600" b="1" dirty="0"/>
                <a:t>Process 9</a:t>
              </a:r>
            </a:p>
          </p:txBody>
        </p:sp>
      </p:grpSp>
      <p:grpSp>
        <p:nvGrpSpPr>
          <p:cNvPr id="18" name="Group 17"/>
          <p:cNvGrpSpPr/>
          <p:nvPr/>
        </p:nvGrpSpPr>
        <p:grpSpPr>
          <a:xfrm>
            <a:off x="6251055" y="3267625"/>
            <a:ext cx="1472362" cy="1752600"/>
            <a:chOff x="4697541" y="2103874"/>
            <a:chExt cx="2087055" cy="2052239"/>
          </a:xfrm>
        </p:grpSpPr>
        <p:sp>
          <p:nvSpPr>
            <p:cNvPr id="19" name="Rectangle 18"/>
            <p:cNvSpPr/>
            <p:nvPr/>
          </p:nvSpPr>
          <p:spPr>
            <a:xfrm>
              <a:off x="4864768" y="3394113"/>
              <a:ext cx="1752600" cy="762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800" b="1" dirty="0"/>
                <a:t>Code</a:t>
              </a:r>
            </a:p>
          </p:txBody>
        </p:sp>
        <p:sp>
          <p:nvSpPr>
            <p:cNvPr id="20" name="Rectangle 19"/>
            <p:cNvSpPr/>
            <p:nvPr/>
          </p:nvSpPr>
          <p:spPr>
            <a:xfrm>
              <a:off x="4864768" y="2495751"/>
              <a:ext cx="1752600" cy="89836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800" b="1" dirty="0"/>
                <a:t>Memory</a:t>
              </a:r>
            </a:p>
          </p:txBody>
        </p:sp>
        <p:sp>
          <p:nvSpPr>
            <p:cNvPr id="21" name="TextBox 20"/>
            <p:cNvSpPr txBox="1"/>
            <p:nvPr/>
          </p:nvSpPr>
          <p:spPr>
            <a:xfrm>
              <a:off x="4697541" y="2103874"/>
              <a:ext cx="2087055" cy="396436"/>
            </a:xfrm>
            <a:prstGeom prst="rect">
              <a:avLst/>
            </a:prstGeom>
            <a:noFill/>
          </p:spPr>
          <p:txBody>
            <a:bodyPr wrap="square" rtlCol="0">
              <a:spAutoFit/>
            </a:bodyPr>
            <a:lstStyle/>
            <a:p>
              <a:pPr algn="ctr"/>
              <a:r>
                <a:rPr lang="en-US" sz="1600" b="1" dirty="0"/>
                <a:t>Process 92</a:t>
              </a:r>
            </a:p>
          </p:txBody>
        </p:sp>
      </p:grpSp>
      <p:grpSp>
        <p:nvGrpSpPr>
          <p:cNvPr id="22" name="Group 21"/>
          <p:cNvGrpSpPr/>
          <p:nvPr/>
        </p:nvGrpSpPr>
        <p:grpSpPr>
          <a:xfrm>
            <a:off x="6987236" y="1079437"/>
            <a:ext cx="1472362" cy="1752600"/>
            <a:chOff x="4697541" y="2103874"/>
            <a:chExt cx="2087055" cy="2052239"/>
          </a:xfrm>
        </p:grpSpPr>
        <p:sp>
          <p:nvSpPr>
            <p:cNvPr id="23" name="Rectangle 22"/>
            <p:cNvSpPr/>
            <p:nvPr/>
          </p:nvSpPr>
          <p:spPr>
            <a:xfrm>
              <a:off x="4864768" y="3394113"/>
              <a:ext cx="1752600" cy="7620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800" b="1" dirty="0"/>
                <a:t>Code</a:t>
              </a:r>
            </a:p>
          </p:txBody>
        </p:sp>
        <p:sp>
          <p:nvSpPr>
            <p:cNvPr id="24" name="Rectangle 23"/>
            <p:cNvSpPr/>
            <p:nvPr/>
          </p:nvSpPr>
          <p:spPr>
            <a:xfrm>
              <a:off x="4864768" y="2495751"/>
              <a:ext cx="1752600" cy="89836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800" b="1" dirty="0"/>
                <a:t>Memory</a:t>
              </a:r>
            </a:p>
          </p:txBody>
        </p:sp>
        <p:sp>
          <p:nvSpPr>
            <p:cNvPr id="25" name="TextBox 24"/>
            <p:cNvSpPr txBox="1"/>
            <p:nvPr/>
          </p:nvSpPr>
          <p:spPr>
            <a:xfrm>
              <a:off x="4697541" y="2103874"/>
              <a:ext cx="2087055" cy="396436"/>
            </a:xfrm>
            <a:prstGeom prst="rect">
              <a:avLst/>
            </a:prstGeom>
            <a:noFill/>
          </p:spPr>
          <p:txBody>
            <a:bodyPr wrap="square" rtlCol="0">
              <a:spAutoFit/>
            </a:bodyPr>
            <a:lstStyle/>
            <a:p>
              <a:pPr algn="ctr"/>
              <a:r>
                <a:rPr lang="en-US" sz="1600" b="1"/>
                <a:t>Process 173</a:t>
              </a:r>
              <a:endParaRPr lang="en-US" sz="1600" b="1" dirty="0"/>
            </a:p>
          </p:txBody>
        </p:sp>
      </p:grpSp>
      <p:sp>
        <p:nvSpPr>
          <p:cNvPr id="26" name="Rectangle 25"/>
          <p:cNvSpPr/>
          <p:nvPr/>
        </p:nvSpPr>
        <p:spPr>
          <a:xfrm>
            <a:off x="3429000" y="1257149"/>
            <a:ext cx="1595572" cy="102341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a:t>Kernel</a:t>
            </a:r>
            <a:endParaRPr lang="en-US" sz="2800" b="1" dirty="0"/>
          </a:p>
        </p:txBody>
      </p:sp>
      <p:sp>
        <p:nvSpPr>
          <p:cNvPr id="27" name="Rounded Rectangular Callout 26"/>
          <p:cNvSpPr/>
          <p:nvPr/>
        </p:nvSpPr>
        <p:spPr>
          <a:xfrm>
            <a:off x="1840950" y="1079437"/>
            <a:ext cx="1143000" cy="605202"/>
          </a:xfrm>
          <a:prstGeom prst="wedgeRoundRectCallout">
            <a:avLst>
              <a:gd name="adj1" fmla="val -59732"/>
              <a:gd name="adj2" fmla="val 9022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my turn! my turn!!!</a:t>
            </a:r>
          </a:p>
        </p:txBody>
      </p:sp>
      <p:sp>
        <p:nvSpPr>
          <p:cNvPr id="28" name="Rounded Rectangular Callout 27"/>
          <p:cNvSpPr/>
          <p:nvPr/>
        </p:nvSpPr>
        <p:spPr>
          <a:xfrm>
            <a:off x="3005707" y="3683282"/>
            <a:ext cx="1143000" cy="605202"/>
          </a:xfrm>
          <a:prstGeom prst="wedgeRoundRectCallout">
            <a:avLst>
              <a:gd name="adj1" fmla="val -80283"/>
              <a:gd name="adj2" fmla="val -24827"/>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 want all the CPU!!</a:t>
            </a:r>
          </a:p>
        </p:txBody>
      </p:sp>
      <p:sp>
        <p:nvSpPr>
          <p:cNvPr id="30" name="Rounded Rectangular Callout 29"/>
          <p:cNvSpPr/>
          <p:nvPr/>
        </p:nvSpPr>
        <p:spPr>
          <a:xfrm>
            <a:off x="5024572" y="3803158"/>
            <a:ext cx="1226482" cy="730741"/>
          </a:xfrm>
          <a:prstGeom prst="wedgeRoundRectCallout">
            <a:avLst>
              <a:gd name="adj1" fmla="val 83387"/>
              <a:gd name="adj2" fmla="val 2923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no </a:t>
            </a:r>
            <a:r>
              <a:rPr lang="en-US" b="1" i="1" dirty="0">
                <a:solidFill>
                  <a:schemeClr val="tx1"/>
                </a:solidFill>
              </a:rPr>
              <a:t>I</a:t>
            </a:r>
            <a:r>
              <a:rPr lang="en-US" dirty="0">
                <a:solidFill>
                  <a:schemeClr val="tx1"/>
                </a:solidFill>
              </a:rPr>
              <a:t> want all the CPU!!</a:t>
            </a:r>
          </a:p>
        </p:txBody>
      </p:sp>
      <p:sp>
        <p:nvSpPr>
          <p:cNvPr id="31" name="Rounded Rectangular Callout 30"/>
          <p:cNvSpPr/>
          <p:nvPr/>
        </p:nvSpPr>
        <p:spPr>
          <a:xfrm>
            <a:off x="5334000" y="1030068"/>
            <a:ext cx="1413884" cy="1151225"/>
          </a:xfrm>
          <a:prstGeom prst="wedgeRoundRectCallout">
            <a:avLst>
              <a:gd name="adj1" fmla="val 83984"/>
              <a:gd name="adj2" fmla="val 39431"/>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I'm the ONLY process! that means I'm the BEST!</a:t>
            </a:r>
          </a:p>
        </p:txBody>
      </p:sp>
      <p:sp>
        <p:nvSpPr>
          <p:cNvPr id="32" name="Rounded Rectangular Callout 31"/>
          <p:cNvSpPr/>
          <p:nvPr/>
        </p:nvSpPr>
        <p:spPr>
          <a:xfrm>
            <a:off x="3810000" y="2730375"/>
            <a:ext cx="1298054" cy="605202"/>
          </a:xfrm>
          <a:prstGeom prst="wedgeRoundRectCallout">
            <a:avLst>
              <a:gd name="adj1" fmla="val -34778"/>
              <a:gd name="adj2" fmla="val -138491"/>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0000"/>
                </a:solidFill>
              </a:rPr>
              <a:t>AAAAAAAAAAAAAAAA</a:t>
            </a:r>
            <a:r>
              <a:rPr lang="en-US" sz="1800" b="1" dirty="0">
                <a:solidFill>
                  <a:srgbClr val="FF0000"/>
                </a:solidFill>
              </a:rPr>
              <a:t>AAAAAA</a:t>
            </a:r>
            <a:r>
              <a:rPr lang="en-US" sz="2000" b="1" dirty="0">
                <a:solidFill>
                  <a:srgbClr val="FF0000"/>
                </a:solidFill>
              </a:rPr>
              <a:t>AAAAAAAA</a:t>
            </a:r>
          </a:p>
        </p:txBody>
      </p:sp>
    </p:spTree>
    <p:extLst>
      <p:ext uri="{BB962C8B-B14F-4D97-AF65-F5344CB8AC3E}">
        <p14:creationId xmlns:p14="http://schemas.microsoft.com/office/powerpoint/2010/main" val="12166235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P spid="27" grpId="0" animBg="1"/>
      <p:bldP spid="28" grpId="0" animBg="1"/>
      <p:bldP spid="30" grpId="0" animBg="1"/>
      <p:bldP spid="31" grpId="0" animBg="1"/>
      <p:bldP spid="3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mage result for video game 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078070">
            <a:off x="304800" y="1943100"/>
            <a:ext cx="2590800" cy="164294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Who's who</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11</a:t>
            </a:fld>
            <a:endParaRPr lang="en-US"/>
          </a:p>
        </p:txBody>
      </p:sp>
      <p:sp>
        <p:nvSpPr>
          <p:cNvPr id="7" name="TextBox 6"/>
          <p:cNvSpPr txBox="1"/>
          <p:nvPr/>
        </p:nvSpPr>
        <p:spPr>
          <a:xfrm>
            <a:off x="642457" y="495300"/>
            <a:ext cx="2702258" cy="769441"/>
          </a:xfrm>
          <a:prstGeom prst="rect">
            <a:avLst/>
          </a:prstGeom>
          <a:noFill/>
        </p:spPr>
        <p:txBody>
          <a:bodyPr wrap="square" rtlCol="0">
            <a:spAutoFit/>
          </a:bodyPr>
          <a:lstStyle/>
          <a:p>
            <a:pPr algn="ctr"/>
            <a:r>
              <a:rPr lang="en-US" sz="2200" dirty="0"/>
              <a:t>some processes use LOTS OF CPU</a:t>
            </a:r>
          </a:p>
        </p:txBody>
      </p:sp>
      <p:sp>
        <p:nvSpPr>
          <p:cNvPr id="8" name="TextBox 7"/>
          <p:cNvSpPr txBox="1"/>
          <p:nvPr/>
        </p:nvSpPr>
        <p:spPr>
          <a:xfrm>
            <a:off x="3817295" y="493303"/>
            <a:ext cx="5035796" cy="769441"/>
          </a:xfrm>
          <a:prstGeom prst="rect">
            <a:avLst/>
          </a:prstGeom>
          <a:noFill/>
        </p:spPr>
        <p:txBody>
          <a:bodyPr wrap="square" rtlCol="0">
            <a:spAutoFit/>
          </a:bodyPr>
          <a:lstStyle/>
          <a:p>
            <a:pPr algn="ctr"/>
            <a:r>
              <a:rPr lang="en-US" sz="2200" dirty="0"/>
              <a:t>others just sit around most of the time, </a:t>
            </a:r>
            <a:r>
              <a:rPr lang="en-US" sz="2200" b="1" dirty="0"/>
              <a:t>waiting </a:t>
            </a:r>
            <a:r>
              <a:rPr lang="en-US" sz="2200" dirty="0"/>
              <a:t>for input or output (I/O)</a:t>
            </a:r>
          </a:p>
        </p:txBody>
      </p:sp>
      <p:sp>
        <p:nvSpPr>
          <p:cNvPr id="10" name="TextBox 9"/>
          <p:cNvSpPr txBox="1"/>
          <p:nvPr/>
        </p:nvSpPr>
        <p:spPr>
          <a:xfrm rot="629730">
            <a:off x="1312039" y="1540603"/>
            <a:ext cx="2702258" cy="430887"/>
          </a:xfrm>
          <a:prstGeom prst="rect">
            <a:avLst/>
          </a:prstGeom>
          <a:noFill/>
        </p:spPr>
        <p:txBody>
          <a:bodyPr wrap="square" rtlCol="0">
            <a:spAutoFit/>
          </a:bodyPr>
          <a:lstStyle/>
          <a:p>
            <a:pPr algn="ctr"/>
            <a:r>
              <a:rPr lang="en-US" sz="2200" b="1" dirty="0">
                <a:latin typeface="Consolas" charset="0"/>
                <a:ea typeface="Consolas" charset="0"/>
                <a:cs typeface="Consolas" charset="0"/>
              </a:rPr>
              <a:t>g++ </a:t>
            </a:r>
            <a:r>
              <a:rPr lang="en-US" sz="2200" b="1" dirty="0" err="1">
                <a:latin typeface="Consolas" charset="0"/>
                <a:ea typeface="Consolas" charset="0"/>
                <a:cs typeface="Consolas" charset="0"/>
              </a:rPr>
              <a:t>somefile.cpp</a:t>
            </a:r>
            <a:endParaRPr lang="en-US" sz="2200" b="1" dirty="0">
              <a:latin typeface="Consolas" charset="0"/>
              <a:ea typeface="Consolas" charset="0"/>
              <a:cs typeface="Consolas" charset="0"/>
            </a:endParaRPr>
          </a:p>
        </p:txBody>
      </p:sp>
      <p:sp>
        <p:nvSpPr>
          <p:cNvPr id="12" name="TextBox 11"/>
          <p:cNvSpPr txBox="1"/>
          <p:nvPr/>
        </p:nvSpPr>
        <p:spPr>
          <a:xfrm>
            <a:off x="5531001" y="1298088"/>
            <a:ext cx="3640962" cy="1384995"/>
          </a:xfrm>
          <a:prstGeom prst="rect">
            <a:avLst/>
          </a:prstGeom>
          <a:noFill/>
        </p:spPr>
        <p:txBody>
          <a:bodyPr wrap="square" rtlCol="0">
            <a:spAutoFit/>
          </a:bodyPr>
          <a:lstStyle/>
          <a:p>
            <a:r>
              <a:rPr lang="en-US" sz="1400" b="1" dirty="0">
                <a:latin typeface="Consolas" charset="0"/>
                <a:ea typeface="Consolas" charset="0"/>
                <a:cs typeface="Consolas" charset="0"/>
              </a:rPr>
              <a:t>enter your choice: rock</a:t>
            </a:r>
          </a:p>
          <a:p>
            <a:r>
              <a:rPr lang="en-US" sz="1400" b="1" dirty="0">
                <a:latin typeface="Consolas" charset="0"/>
                <a:ea typeface="Consolas" charset="0"/>
                <a:cs typeface="Consolas" charset="0"/>
              </a:rPr>
              <a:t>the computer chose rock. tie!</a:t>
            </a:r>
          </a:p>
          <a:p>
            <a:r>
              <a:rPr lang="en-US" sz="1400" b="1" dirty="0">
                <a:latin typeface="Consolas" charset="0"/>
                <a:ea typeface="Consolas" charset="0"/>
                <a:cs typeface="Consolas" charset="0"/>
              </a:rPr>
              <a:t>enter your choice: paper</a:t>
            </a:r>
          </a:p>
          <a:p>
            <a:r>
              <a:rPr lang="en-US" sz="1400" b="1" dirty="0">
                <a:latin typeface="Consolas" charset="0"/>
                <a:ea typeface="Consolas" charset="0"/>
                <a:cs typeface="Consolas" charset="0"/>
              </a:rPr>
              <a:t>the computer chose rock. you win!</a:t>
            </a:r>
          </a:p>
          <a:p>
            <a:r>
              <a:rPr lang="en-US" sz="1400" b="1" dirty="0">
                <a:latin typeface="Consolas" charset="0"/>
                <a:ea typeface="Consolas" charset="0"/>
                <a:cs typeface="Consolas" charset="0"/>
              </a:rPr>
              <a:t>you: 1, computer: 0</a:t>
            </a:r>
          </a:p>
          <a:p>
            <a:r>
              <a:rPr lang="en-US" sz="1400" b="1" dirty="0">
                <a:latin typeface="Consolas" charset="0"/>
                <a:ea typeface="Consolas" charset="0"/>
                <a:cs typeface="Consolas" charset="0"/>
              </a:rPr>
              <a:t>enter your choice: _</a:t>
            </a:r>
          </a:p>
        </p:txBody>
      </p:sp>
      <p:grpSp>
        <p:nvGrpSpPr>
          <p:cNvPr id="11" name="Group 10"/>
          <p:cNvGrpSpPr/>
          <p:nvPr/>
        </p:nvGrpSpPr>
        <p:grpSpPr>
          <a:xfrm>
            <a:off x="4159288" y="2400767"/>
            <a:ext cx="2622512" cy="1115514"/>
            <a:chOff x="4159288" y="2400767"/>
            <a:chExt cx="2622512" cy="1115514"/>
          </a:xfrm>
        </p:grpSpPr>
        <p:pic>
          <p:nvPicPr>
            <p:cNvPr id="9" name="Picture 8"/>
            <p:cNvPicPr>
              <a:picLocks noChangeAspect="1"/>
            </p:cNvPicPr>
            <p:nvPr/>
          </p:nvPicPr>
          <p:blipFill>
            <a:blip r:embed="rId4"/>
            <a:stretch>
              <a:fillRect/>
            </a:stretch>
          </p:blipFill>
          <p:spPr>
            <a:xfrm>
              <a:off x="4159288" y="2400767"/>
              <a:ext cx="1106062" cy="1115514"/>
            </a:xfrm>
            <a:prstGeom prst="rect">
              <a:avLst/>
            </a:prstGeom>
          </p:spPr>
        </p:pic>
        <p:sp>
          <p:nvSpPr>
            <p:cNvPr id="16" name="TextBox 15"/>
            <p:cNvSpPr txBox="1"/>
            <p:nvPr/>
          </p:nvSpPr>
          <p:spPr>
            <a:xfrm>
              <a:off x="5257800" y="2743081"/>
              <a:ext cx="1524000" cy="430887"/>
            </a:xfrm>
            <a:prstGeom prst="rect">
              <a:avLst/>
            </a:prstGeom>
            <a:noFill/>
          </p:spPr>
          <p:txBody>
            <a:bodyPr wrap="square" rtlCol="0">
              <a:spAutoFit/>
            </a:bodyPr>
            <a:lstStyle/>
            <a:p>
              <a:r>
                <a:rPr lang="en-US" sz="2200" dirty="0"/>
                <a:t>Loading</a:t>
              </a:r>
              <a:r>
                <a:rPr lang="mr-IN" sz="2200" dirty="0"/>
                <a:t>…</a:t>
              </a:r>
              <a:r>
                <a:rPr lang="en-US" sz="2200" dirty="0"/>
                <a:t> </a:t>
              </a:r>
            </a:p>
          </p:txBody>
        </p:sp>
      </p:grpSp>
      <p:sp>
        <p:nvSpPr>
          <p:cNvPr id="18" name="TextBox 17"/>
          <p:cNvSpPr txBox="1"/>
          <p:nvPr/>
        </p:nvSpPr>
        <p:spPr>
          <a:xfrm>
            <a:off x="831410" y="3765295"/>
            <a:ext cx="2489698" cy="954107"/>
          </a:xfrm>
          <a:prstGeom prst="rect">
            <a:avLst/>
          </a:prstGeom>
          <a:noFill/>
        </p:spPr>
        <p:txBody>
          <a:bodyPr wrap="square" rtlCol="0">
            <a:spAutoFit/>
          </a:bodyPr>
          <a:lstStyle/>
          <a:p>
            <a:pPr algn="ctr"/>
            <a:r>
              <a:rPr lang="en-US" sz="2800" dirty="0"/>
              <a:t>we call these </a:t>
            </a:r>
            <a:r>
              <a:rPr lang="en-US" sz="2800" b="1" dirty="0"/>
              <a:t>CPU-bound</a:t>
            </a:r>
          </a:p>
        </p:txBody>
      </p:sp>
      <p:sp>
        <p:nvSpPr>
          <p:cNvPr id="20" name="TextBox 19"/>
          <p:cNvSpPr txBox="1"/>
          <p:nvPr/>
        </p:nvSpPr>
        <p:spPr>
          <a:xfrm>
            <a:off x="5638800" y="3765294"/>
            <a:ext cx="2286000" cy="954107"/>
          </a:xfrm>
          <a:prstGeom prst="rect">
            <a:avLst/>
          </a:prstGeom>
          <a:noFill/>
        </p:spPr>
        <p:txBody>
          <a:bodyPr wrap="square" rtlCol="0">
            <a:spAutoFit/>
          </a:bodyPr>
          <a:lstStyle/>
          <a:p>
            <a:pPr algn="ctr"/>
            <a:r>
              <a:rPr lang="en-US" sz="2800" dirty="0"/>
              <a:t>we call these </a:t>
            </a:r>
            <a:r>
              <a:rPr lang="en-US" sz="2800" b="1" dirty="0"/>
              <a:t>IO-bound</a:t>
            </a:r>
          </a:p>
        </p:txBody>
      </p:sp>
    </p:spTree>
    <p:extLst>
      <p:ext uri="{BB962C8B-B14F-4D97-AF65-F5344CB8AC3E}">
        <p14:creationId xmlns:p14="http://schemas.microsoft.com/office/powerpoint/2010/main" val="118623195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2" grpId="0"/>
      <p:bldP spid="18" grpId="0"/>
      <p:bldP spid="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 turning this car around</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12</a:t>
            </a:fld>
            <a:endParaRPr lang="en-US"/>
          </a:p>
        </p:txBody>
      </p:sp>
      <p:sp>
        <p:nvSpPr>
          <p:cNvPr id="16" name="TextBox 15"/>
          <p:cNvSpPr txBox="1"/>
          <p:nvPr/>
        </p:nvSpPr>
        <p:spPr>
          <a:xfrm>
            <a:off x="1039162" y="1386988"/>
            <a:ext cx="3369026" cy="769441"/>
          </a:xfrm>
          <a:prstGeom prst="rect">
            <a:avLst/>
          </a:prstGeom>
          <a:noFill/>
        </p:spPr>
        <p:txBody>
          <a:bodyPr wrap="square" rtlCol="0">
            <a:spAutoFit/>
          </a:bodyPr>
          <a:lstStyle/>
          <a:p>
            <a:pPr algn="ctr"/>
            <a:r>
              <a:rPr lang="en-US" sz="2200" dirty="0"/>
              <a:t>if we give the CPU-bound processes priority</a:t>
            </a:r>
            <a:r>
              <a:rPr lang="mr-IN" sz="2200" dirty="0"/>
              <a:t>…</a:t>
            </a:r>
            <a:endParaRPr lang="en-US" sz="2200" dirty="0"/>
          </a:p>
        </p:txBody>
      </p:sp>
      <p:sp>
        <p:nvSpPr>
          <p:cNvPr id="17" name="TextBox 16"/>
          <p:cNvSpPr txBox="1"/>
          <p:nvPr/>
        </p:nvSpPr>
        <p:spPr>
          <a:xfrm>
            <a:off x="1171170" y="2116529"/>
            <a:ext cx="3105010" cy="769441"/>
          </a:xfrm>
          <a:prstGeom prst="rect">
            <a:avLst/>
          </a:prstGeom>
          <a:noFill/>
        </p:spPr>
        <p:txBody>
          <a:bodyPr wrap="square" rtlCol="0">
            <a:spAutoFit/>
          </a:bodyPr>
          <a:lstStyle/>
          <a:p>
            <a:pPr algn="ctr"/>
            <a:r>
              <a:rPr lang="mr-IN" sz="2200" dirty="0"/>
              <a:t>…</a:t>
            </a:r>
            <a:r>
              <a:rPr lang="en-US" sz="2200" dirty="0"/>
              <a:t>then the IO-bound ones never get a turn.</a:t>
            </a:r>
          </a:p>
        </p:txBody>
      </p:sp>
      <p:pic>
        <p:nvPicPr>
          <p:cNvPr id="4098" name="Picture 2" descr="mage result for kid hogging video game"/>
          <p:cNvPicPr>
            <a:picLocks noChangeAspect="1" noChangeArrowheads="1"/>
          </p:cNvPicPr>
          <p:nvPr/>
        </p:nvPicPr>
        <p:blipFill rotWithShape="1">
          <a:blip r:embed="rId3">
            <a:extLst>
              <a:ext uri="{28A0092B-C50C-407E-A947-70E740481C1C}">
                <a14:useLocalDpi xmlns:a14="http://schemas.microsoft.com/office/drawing/2010/main" val="0"/>
              </a:ext>
            </a:extLst>
          </a:blip>
          <a:srcRect t="14908" b="-1"/>
          <a:stretch/>
        </p:blipFill>
        <p:spPr bwMode="auto">
          <a:xfrm>
            <a:off x="4761018" y="1108620"/>
            <a:ext cx="2857500" cy="2026274"/>
          </a:xfrm>
          <a:prstGeom prst="rect">
            <a:avLst/>
          </a:prstGeom>
          <a:noFill/>
          <a:extLst>
            <a:ext uri="{909E8E84-426E-40DD-AFC4-6F175D3DCCD1}">
              <a14:hiddenFill xmlns:a14="http://schemas.microsoft.com/office/drawing/2010/main">
                <a:solidFill>
                  <a:srgbClr val="FFFFFF"/>
                </a:solidFill>
              </a14:hiddenFill>
            </a:ext>
          </a:extLst>
        </p:spPr>
      </p:pic>
      <p:sp>
        <p:nvSpPr>
          <p:cNvPr id="19" name="Rounded Rectangular Callout 18"/>
          <p:cNvSpPr/>
          <p:nvPr/>
        </p:nvSpPr>
        <p:spPr>
          <a:xfrm>
            <a:off x="3485339" y="541515"/>
            <a:ext cx="1828800" cy="665910"/>
          </a:xfrm>
          <a:prstGeom prst="wedgeRoundRectCallout">
            <a:avLst>
              <a:gd name="adj1" fmla="val 35681"/>
              <a:gd name="adj2" fmla="val 79228"/>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 </a:t>
            </a:r>
            <a:r>
              <a:rPr lang="en-US" dirty="0" err="1">
                <a:solidFill>
                  <a:schemeClr val="tx1"/>
                </a:solidFill>
              </a:rPr>
              <a:t>wanna</a:t>
            </a:r>
            <a:r>
              <a:rPr lang="en-US" dirty="0">
                <a:solidFill>
                  <a:schemeClr val="tx1"/>
                </a:solidFill>
              </a:rPr>
              <a:t> watch the weather</a:t>
            </a:r>
            <a:r>
              <a:rPr lang="mr-IN" dirty="0">
                <a:solidFill>
                  <a:schemeClr val="tx1"/>
                </a:solidFill>
              </a:rPr>
              <a:t>…</a:t>
            </a:r>
            <a:endParaRPr lang="en-US" dirty="0">
              <a:solidFill>
                <a:schemeClr val="tx1"/>
              </a:solidFill>
            </a:endParaRPr>
          </a:p>
        </p:txBody>
      </p:sp>
      <p:sp>
        <p:nvSpPr>
          <p:cNvPr id="20" name="Rounded Rectangular Callout 19"/>
          <p:cNvSpPr/>
          <p:nvPr/>
        </p:nvSpPr>
        <p:spPr>
          <a:xfrm>
            <a:off x="6019800" y="723900"/>
            <a:ext cx="1828800" cy="689640"/>
          </a:xfrm>
          <a:prstGeom prst="wedgeRoundRectCallout">
            <a:avLst>
              <a:gd name="adj1" fmla="val -40924"/>
              <a:gd name="adj2" fmla="val 91877"/>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tx1"/>
                </a:solidFill>
              </a:rPr>
              <a:t>lemme</a:t>
            </a:r>
            <a:r>
              <a:rPr lang="en-US" dirty="0">
                <a:solidFill>
                  <a:schemeClr val="tx1"/>
                </a:solidFill>
              </a:rPr>
              <a:t> just beat this boss okay???</a:t>
            </a:r>
          </a:p>
        </p:txBody>
      </p:sp>
      <p:pic>
        <p:nvPicPr>
          <p:cNvPr id="4100" name="Picture 4" descr="mage result for kids using ipa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8426" y="3238500"/>
            <a:ext cx="3352800" cy="1885950"/>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p:cNvSpPr txBox="1"/>
          <p:nvPr/>
        </p:nvSpPr>
        <p:spPr>
          <a:xfrm>
            <a:off x="4480273" y="3634098"/>
            <a:ext cx="3369026" cy="769441"/>
          </a:xfrm>
          <a:prstGeom prst="rect">
            <a:avLst/>
          </a:prstGeom>
          <a:noFill/>
        </p:spPr>
        <p:txBody>
          <a:bodyPr wrap="square" rtlCol="0">
            <a:spAutoFit/>
          </a:bodyPr>
          <a:lstStyle/>
          <a:p>
            <a:pPr algn="ctr"/>
            <a:r>
              <a:rPr lang="en-US" sz="2200" dirty="0"/>
              <a:t>if we give the IO-bound processes priority</a:t>
            </a:r>
            <a:r>
              <a:rPr lang="mr-IN" sz="2200" dirty="0"/>
              <a:t>…</a:t>
            </a:r>
            <a:endParaRPr lang="en-US" sz="2200" dirty="0"/>
          </a:p>
        </p:txBody>
      </p:sp>
      <p:sp>
        <p:nvSpPr>
          <p:cNvPr id="24" name="TextBox 23"/>
          <p:cNvSpPr txBox="1"/>
          <p:nvPr/>
        </p:nvSpPr>
        <p:spPr>
          <a:xfrm>
            <a:off x="4480972" y="4363639"/>
            <a:ext cx="3367628" cy="769441"/>
          </a:xfrm>
          <a:prstGeom prst="rect">
            <a:avLst/>
          </a:prstGeom>
          <a:noFill/>
        </p:spPr>
        <p:txBody>
          <a:bodyPr wrap="square" rtlCol="0">
            <a:spAutoFit/>
          </a:bodyPr>
          <a:lstStyle/>
          <a:p>
            <a:pPr algn="ctr"/>
            <a:r>
              <a:rPr lang="mr-IN" sz="2200" dirty="0"/>
              <a:t>…</a:t>
            </a:r>
            <a:r>
              <a:rPr lang="en-US" sz="2200" dirty="0"/>
              <a:t>then the CPU-bound ones can't get work done.</a:t>
            </a:r>
          </a:p>
        </p:txBody>
      </p:sp>
      <p:sp>
        <p:nvSpPr>
          <p:cNvPr id="27" name="Rounded Rectangular Callout 26"/>
          <p:cNvSpPr/>
          <p:nvPr/>
        </p:nvSpPr>
        <p:spPr>
          <a:xfrm>
            <a:off x="3886200" y="2904557"/>
            <a:ext cx="1828800" cy="665910"/>
          </a:xfrm>
          <a:prstGeom prst="wedgeRoundRectCallout">
            <a:avLst>
              <a:gd name="adj1" fmla="val -62484"/>
              <a:gd name="adj2" fmla="val 9182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mommy has a lot of work to do, Billy</a:t>
            </a:r>
          </a:p>
        </p:txBody>
      </p:sp>
      <p:sp>
        <p:nvSpPr>
          <p:cNvPr id="28" name="Rounded Rectangular Callout 27"/>
          <p:cNvSpPr/>
          <p:nvPr/>
        </p:nvSpPr>
        <p:spPr>
          <a:xfrm>
            <a:off x="505487" y="4211839"/>
            <a:ext cx="1043582" cy="779261"/>
          </a:xfrm>
          <a:prstGeom prst="wedgeRoundRectCallout">
            <a:avLst>
              <a:gd name="adj1" fmla="val 83296"/>
              <a:gd name="adj2" fmla="val -10287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tx1"/>
                </a:solidFill>
              </a:rPr>
              <a:t>johny</a:t>
            </a:r>
            <a:r>
              <a:rPr lang="en-US" dirty="0">
                <a:solidFill>
                  <a:schemeClr val="tx1"/>
                </a:solidFill>
              </a:rPr>
              <a:t> </a:t>
            </a:r>
            <a:r>
              <a:rPr lang="en-US" dirty="0" err="1">
                <a:solidFill>
                  <a:schemeClr val="tx1"/>
                </a:solidFill>
              </a:rPr>
              <a:t>johny</a:t>
            </a:r>
            <a:r>
              <a:rPr lang="en-US" dirty="0">
                <a:solidFill>
                  <a:schemeClr val="tx1"/>
                </a:solidFill>
              </a:rPr>
              <a:t> yes papa</a:t>
            </a:r>
          </a:p>
        </p:txBody>
      </p:sp>
    </p:spTree>
    <p:extLst>
      <p:ext uri="{BB962C8B-B14F-4D97-AF65-F5344CB8AC3E}">
        <p14:creationId xmlns:p14="http://schemas.microsoft.com/office/powerpoint/2010/main" val="14013992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9" grpId="0" animBg="1"/>
      <p:bldP spid="20" grpId="0" animBg="1"/>
      <p:bldP spid="23" grpId="0"/>
      <p:bldP spid="24" grpId="0"/>
      <p:bldP spid="27" grpId="0" animBg="1"/>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Scheduling</a:t>
            </a:r>
          </a:p>
        </p:txBody>
      </p:sp>
      <p:sp>
        <p:nvSpPr>
          <p:cNvPr id="3" name="Content Placeholder 2"/>
          <p:cNvSpPr>
            <a:spLocks noGrp="1"/>
          </p:cNvSpPr>
          <p:nvPr>
            <p:ph idx="1"/>
          </p:nvPr>
        </p:nvSpPr>
        <p:spPr>
          <a:xfrm>
            <a:off x="152400" y="495301"/>
            <a:ext cx="8991600" cy="1142999"/>
          </a:xfrm>
        </p:spPr>
        <p:txBody>
          <a:bodyPr/>
          <a:lstStyle/>
          <a:p>
            <a:r>
              <a:rPr lang="en-US" b="1" dirty="0"/>
              <a:t>scheduling </a:t>
            </a:r>
            <a:r>
              <a:rPr lang="en-US" dirty="0"/>
              <a:t>is how we make the processes take turns on the CPU</a:t>
            </a:r>
          </a:p>
          <a:p>
            <a:r>
              <a:rPr lang="en-US" dirty="0"/>
              <a:t>all the </a:t>
            </a:r>
            <a:r>
              <a:rPr lang="en-US" i="1" dirty="0"/>
              <a:t>many</a:t>
            </a:r>
            <a:r>
              <a:rPr lang="en-US" dirty="0"/>
              <a:t> ways of doing scheduling do the same basic thing:</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13</a:t>
            </a:fld>
            <a:endParaRPr lang="en-US"/>
          </a:p>
        </p:txBody>
      </p:sp>
      <p:grpSp>
        <p:nvGrpSpPr>
          <p:cNvPr id="6" name="Group 5"/>
          <p:cNvGrpSpPr/>
          <p:nvPr/>
        </p:nvGrpSpPr>
        <p:grpSpPr>
          <a:xfrm>
            <a:off x="228600" y="2552700"/>
            <a:ext cx="8548071" cy="857310"/>
            <a:chOff x="409662" y="2134130"/>
            <a:chExt cx="8548071" cy="857310"/>
          </a:xfrm>
        </p:grpSpPr>
        <p:cxnSp>
          <p:nvCxnSpPr>
            <p:cNvPr id="7" name="Straight Arrow Connector 6"/>
            <p:cNvCxnSpPr/>
            <p:nvPr/>
          </p:nvCxnSpPr>
          <p:spPr>
            <a:xfrm>
              <a:off x="575733" y="2362730"/>
              <a:ext cx="83820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75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032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490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9473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4045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861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318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776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2333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6905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147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604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062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5193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9765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433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890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348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09662" y="2591330"/>
              <a:ext cx="332142" cy="400110"/>
            </a:xfrm>
            <a:prstGeom prst="rect">
              <a:avLst/>
            </a:prstGeom>
            <a:noFill/>
          </p:spPr>
          <p:txBody>
            <a:bodyPr wrap="none" rtlCol="0">
              <a:spAutoFit/>
            </a:bodyPr>
            <a:lstStyle/>
            <a:p>
              <a:pPr algn="ctr"/>
              <a:r>
                <a:rPr lang="en-US" sz="2000" b="1" dirty="0"/>
                <a:t>0</a:t>
              </a:r>
            </a:p>
          </p:txBody>
        </p:sp>
        <p:sp>
          <p:nvSpPr>
            <p:cNvPr id="27" name="TextBox 26"/>
            <p:cNvSpPr txBox="1"/>
            <p:nvPr/>
          </p:nvSpPr>
          <p:spPr>
            <a:xfrm>
              <a:off x="866862" y="2589097"/>
              <a:ext cx="332142" cy="400110"/>
            </a:xfrm>
            <a:prstGeom prst="rect">
              <a:avLst/>
            </a:prstGeom>
            <a:noFill/>
          </p:spPr>
          <p:txBody>
            <a:bodyPr wrap="none" rtlCol="0">
              <a:spAutoFit/>
            </a:bodyPr>
            <a:lstStyle/>
            <a:p>
              <a:pPr algn="ctr"/>
              <a:r>
                <a:rPr lang="en-US" sz="2000" b="1" dirty="0"/>
                <a:t>1</a:t>
              </a:r>
            </a:p>
          </p:txBody>
        </p:sp>
        <p:sp>
          <p:nvSpPr>
            <p:cNvPr id="28" name="TextBox 27"/>
            <p:cNvSpPr txBox="1"/>
            <p:nvPr/>
          </p:nvSpPr>
          <p:spPr>
            <a:xfrm>
              <a:off x="1324062" y="2589097"/>
              <a:ext cx="332142" cy="400110"/>
            </a:xfrm>
            <a:prstGeom prst="rect">
              <a:avLst/>
            </a:prstGeom>
            <a:noFill/>
          </p:spPr>
          <p:txBody>
            <a:bodyPr wrap="none" rtlCol="0">
              <a:spAutoFit/>
            </a:bodyPr>
            <a:lstStyle/>
            <a:p>
              <a:pPr algn="ctr"/>
              <a:r>
                <a:rPr lang="en-US" sz="2000" b="1" dirty="0"/>
                <a:t>2</a:t>
              </a:r>
            </a:p>
          </p:txBody>
        </p:sp>
        <p:sp>
          <p:nvSpPr>
            <p:cNvPr id="29" name="TextBox 28"/>
            <p:cNvSpPr txBox="1"/>
            <p:nvPr/>
          </p:nvSpPr>
          <p:spPr>
            <a:xfrm>
              <a:off x="1781262" y="2589097"/>
              <a:ext cx="332142" cy="400110"/>
            </a:xfrm>
            <a:prstGeom prst="rect">
              <a:avLst/>
            </a:prstGeom>
            <a:noFill/>
          </p:spPr>
          <p:txBody>
            <a:bodyPr wrap="none" rtlCol="0">
              <a:spAutoFit/>
            </a:bodyPr>
            <a:lstStyle/>
            <a:p>
              <a:pPr algn="ctr"/>
              <a:r>
                <a:rPr lang="en-US" sz="2000" b="1" dirty="0"/>
                <a:t>3</a:t>
              </a:r>
            </a:p>
          </p:txBody>
        </p:sp>
        <p:sp>
          <p:nvSpPr>
            <p:cNvPr id="30" name="TextBox 29"/>
            <p:cNvSpPr txBox="1"/>
            <p:nvPr/>
          </p:nvSpPr>
          <p:spPr>
            <a:xfrm>
              <a:off x="2238462" y="2589097"/>
              <a:ext cx="332142" cy="400110"/>
            </a:xfrm>
            <a:prstGeom prst="rect">
              <a:avLst/>
            </a:prstGeom>
            <a:noFill/>
          </p:spPr>
          <p:txBody>
            <a:bodyPr wrap="none" rtlCol="0">
              <a:spAutoFit/>
            </a:bodyPr>
            <a:lstStyle/>
            <a:p>
              <a:pPr algn="ctr"/>
              <a:r>
                <a:rPr lang="en-US" sz="2000" b="1" dirty="0"/>
                <a:t>4</a:t>
              </a:r>
            </a:p>
          </p:txBody>
        </p:sp>
        <p:sp>
          <p:nvSpPr>
            <p:cNvPr id="31" name="TextBox 30"/>
            <p:cNvSpPr txBox="1"/>
            <p:nvPr/>
          </p:nvSpPr>
          <p:spPr>
            <a:xfrm>
              <a:off x="2695662" y="2589097"/>
              <a:ext cx="332142" cy="400110"/>
            </a:xfrm>
            <a:prstGeom prst="rect">
              <a:avLst/>
            </a:prstGeom>
            <a:noFill/>
          </p:spPr>
          <p:txBody>
            <a:bodyPr wrap="none" rtlCol="0">
              <a:spAutoFit/>
            </a:bodyPr>
            <a:lstStyle/>
            <a:p>
              <a:pPr algn="ctr"/>
              <a:r>
                <a:rPr lang="en-US" sz="2000" b="1" dirty="0"/>
                <a:t>5</a:t>
              </a:r>
            </a:p>
          </p:txBody>
        </p:sp>
        <p:sp>
          <p:nvSpPr>
            <p:cNvPr id="32" name="TextBox 31"/>
            <p:cNvSpPr txBox="1"/>
            <p:nvPr/>
          </p:nvSpPr>
          <p:spPr>
            <a:xfrm>
              <a:off x="3152862" y="2589097"/>
              <a:ext cx="332142" cy="400110"/>
            </a:xfrm>
            <a:prstGeom prst="rect">
              <a:avLst/>
            </a:prstGeom>
            <a:noFill/>
          </p:spPr>
          <p:txBody>
            <a:bodyPr wrap="none" rtlCol="0">
              <a:spAutoFit/>
            </a:bodyPr>
            <a:lstStyle/>
            <a:p>
              <a:pPr algn="ctr"/>
              <a:r>
                <a:rPr lang="en-US" sz="2000" b="1" dirty="0"/>
                <a:t>6</a:t>
              </a:r>
            </a:p>
          </p:txBody>
        </p:sp>
        <p:sp>
          <p:nvSpPr>
            <p:cNvPr id="33" name="TextBox 32"/>
            <p:cNvSpPr txBox="1"/>
            <p:nvPr/>
          </p:nvSpPr>
          <p:spPr>
            <a:xfrm>
              <a:off x="3610062" y="2589097"/>
              <a:ext cx="332142" cy="400110"/>
            </a:xfrm>
            <a:prstGeom prst="rect">
              <a:avLst/>
            </a:prstGeom>
            <a:noFill/>
          </p:spPr>
          <p:txBody>
            <a:bodyPr wrap="none" rtlCol="0">
              <a:spAutoFit/>
            </a:bodyPr>
            <a:lstStyle/>
            <a:p>
              <a:pPr algn="ctr"/>
              <a:r>
                <a:rPr lang="en-US" sz="2000" b="1" dirty="0"/>
                <a:t>7</a:t>
              </a:r>
            </a:p>
          </p:txBody>
        </p:sp>
        <p:sp>
          <p:nvSpPr>
            <p:cNvPr id="34" name="TextBox 33"/>
            <p:cNvSpPr txBox="1"/>
            <p:nvPr/>
          </p:nvSpPr>
          <p:spPr>
            <a:xfrm>
              <a:off x="4067262" y="2589097"/>
              <a:ext cx="332142" cy="400110"/>
            </a:xfrm>
            <a:prstGeom prst="rect">
              <a:avLst/>
            </a:prstGeom>
            <a:noFill/>
          </p:spPr>
          <p:txBody>
            <a:bodyPr wrap="none" rtlCol="0">
              <a:spAutoFit/>
            </a:bodyPr>
            <a:lstStyle/>
            <a:p>
              <a:pPr algn="ctr"/>
              <a:r>
                <a:rPr lang="en-US" sz="2000" b="1" dirty="0"/>
                <a:t>8</a:t>
              </a:r>
            </a:p>
          </p:txBody>
        </p:sp>
        <p:sp>
          <p:nvSpPr>
            <p:cNvPr id="35" name="TextBox 34"/>
            <p:cNvSpPr txBox="1"/>
            <p:nvPr/>
          </p:nvSpPr>
          <p:spPr>
            <a:xfrm>
              <a:off x="4524462" y="2589097"/>
              <a:ext cx="332142" cy="400110"/>
            </a:xfrm>
            <a:prstGeom prst="rect">
              <a:avLst/>
            </a:prstGeom>
            <a:noFill/>
          </p:spPr>
          <p:txBody>
            <a:bodyPr wrap="none" rtlCol="0">
              <a:spAutoFit/>
            </a:bodyPr>
            <a:lstStyle/>
            <a:p>
              <a:pPr algn="ctr"/>
              <a:r>
                <a:rPr lang="en-US" sz="2000" b="1" dirty="0"/>
                <a:t>9</a:t>
              </a:r>
            </a:p>
          </p:txBody>
        </p:sp>
        <p:sp>
          <p:nvSpPr>
            <p:cNvPr id="36" name="TextBox 35"/>
            <p:cNvSpPr txBox="1"/>
            <p:nvPr/>
          </p:nvSpPr>
          <p:spPr>
            <a:xfrm>
              <a:off x="4907924" y="2589097"/>
              <a:ext cx="479618" cy="400110"/>
            </a:xfrm>
            <a:prstGeom prst="rect">
              <a:avLst/>
            </a:prstGeom>
            <a:noFill/>
          </p:spPr>
          <p:txBody>
            <a:bodyPr wrap="none" rtlCol="0">
              <a:spAutoFit/>
            </a:bodyPr>
            <a:lstStyle/>
            <a:p>
              <a:pPr algn="ctr"/>
              <a:r>
                <a:rPr lang="en-US" sz="2000" b="1" dirty="0"/>
                <a:t>10</a:t>
              </a:r>
            </a:p>
          </p:txBody>
        </p:sp>
        <p:sp>
          <p:nvSpPr>
            <p:cNvPr id="37" name="TextBox 36"/>
            <p:cNvSpPr txBox="1"/>
            <p:nvPr/>
          </p:nvSpPr>
          <p:spPr>
            <a:xfrm>
              <a:off x="5365124" y="2589097"/>
              <a:ext cx="479618" cy="400110"/>
            </a:xfrm>
            <a:prstGeom prst="rect">
              <a:avLst/>
            </a:prstGeom>
            <a:noFill/>
          </p:spPr>
          <p:txBody>
            <a:bodyPr wrap="none" rtlCol="0">
              <a:spAutoFit/>
            </a:bodyPr>
            <a:lstStyle/>
            <a:p>
              <a:pPr algn="ctr"/>
              <a:r>
                <a:rPr lang="en-US" sz="2000" b="1" dirty="0"/>
                <a:t>11</a:t>
              </a:r>
            </a:p>
          </p:txBody>
        </p:sp>
        <p:sp>
          <p:nvSpPr>
            <p:cNvPr id="38" name="TextBox 37"/>
            <p:cNvSpPr txBox="1"/>
            <p:nvPr/>
          </p:nvSpPr>
          <p:spPr>
            <a:xfrm>
              <a:off x="5822324" y="2589097"/>
              <a:ext cx="479618" cy="400110"/>
            </a:xfrm>
            <a:prstGeom prst="rect">
              <a:avLst/>
            </a:prstGeom>
            <a:noFill/>
          </p:spPr>
          <p:txBody>
            <a:bodyPr wrap="none" rtlCol="0">
              <a:spAutoFit/>
            </a:bodyPr>
            <a:lstStyle/>
            <a:p>
              <a:pPr algn="ctr"/>
              <a:r>
                <a:rPr lang="en-US" sz="2000" b="1" dirty="0"/>
                <a:t>12</a:t>
              </a:r>
            </a:p>
          </p:txBody>
        </p:sp>
        <p:sp>
          <p:nvSpPr>
            <p:cNvPr id="39" name="TextBox 38"/>
            <p:cNvSpPr txBox="1"/>
            <p:nvPr/>
          </p:nvSpPr>
          <p:spPr>
            <a:xfrm>
              <a:off x="6279524" y="2589097"/>
              <a:ext cx="479618" cy="400110"/>
            </a:xfrm>
            <a:prstGeom prst="rect">
              <a:avLst/>
            </a:prstGeom>
            <a:noFill/>
          </p:spPr>
          <p:txBody>
            <a:bodyPr wrap="none" rtlCol="0">
              <a:spAutoFit/>
            </a:bodyPr>
            <a:lstStyle/>
            <a:p>
              <a:pPr algn="ctr"/>
              <a:r>
                <a:rPr lang="en-US" sz="2000" b="1" dirty="0"/>
                <a:t>13</a:t>
              </a:r>
            </a:p>
          </p:txBody>
        </p:sp>
        <p:sp>
          <p:nvSpPr>
            <p:cNvPr id="40" name="TextBox 39"/>
            <p:cNvSpPr txBox="1"/>
            <p:nvPr/>
          </p:nvSpPr>
          <p:spPr>
            <a:xfrm>
              <a:off x="6736724" y="2589097"/>
              <a:ext cx="479618" cy="400110"/>
            </a:xfrm>
            <a:prstGeom prst="rect">
              <a:avLst/>
            </a:prstGeom>
            <a:noFill/>
          </p:spPr>
          <p:txBody>
            <a:bodyPr wrap="none" rtlCol="0">
              <a:spAutoFit/>
            </a:bodyPr>
            <a:lstStyle/>
            <a:p>
              <a:pPr algn="ctr"/>
              <a:r>
                <a:rPr lang="en-US" sz="2000" b="1" dirty="0"/>
                <a:t>14</a:t>
              </a:r>
            </a:p>
          </p:txBody>
        </p:sp>
        <p:sp>
          <p:nvSpPr>
            <p:cNvPr id="41" name="TextBox 40"/>
            <p:cNvSpPr txBox="1"/>
            <p:nvPr/>
          </p:nvSpPr>
          <p:spPr>
            <a:xfrm>
              <a:off x="7193924" y="2589097"/>
              <a:ext cx="479618" cy="400110"/>
            </a:xfrm>
            <a:prstGeom prst="rect">
              <a:avLst/>
            </a:prstGeom>
            <a:noFill/>
          </p:spPr>
          <p:txBody>
            <a:bodyPr wrap="none" rtlCol="0">
              <a:spAutoFit/>
            </a:bodyPr>
            <a:lstStyle/>
            <a:p>
              <a:pPr algn="ctr"/>
              <a:r>
                <a:rPr lang="en-US" sz="2000" b="1" dirty="0"/>
                <a:t>15</a:t>
              </a:r>
            </a:p>
          </p:txBody>
        </p:sp>
        <p:sp>
          <p:nvSpPr>
            <p:cNvPr id="42" name="TextBox 41"/>
            <p:cNvSpPr txBox="1"/>
            <p:nvPr/>
          </p:nvSpPr>
          <p:spPr>
            <a:xfrm>
              <a:off x="7651124" y="2589097"/>
              <a:ext cx="479618" cy="400110"/>
            </a:xfrm>
            <a:prstGeom prst="rect">
              <a:avLst/>
            </a:prstGeom>
            <a:noFill/>
          </p:spPr>
          <p:txBody>
            <a:bodyPr wrap="none" rtlCol="0">
              <a:spAutoFit/>
            </a:bodyPr>
            <a:lstStyle/>
            <a:p>
              <a:pPr algn="ctr"/>
              <a:r>
                <a:rPr lang="en-US" sz="2000" b="1" dirty="0"/>
                <a:t>16</a:t>
              </a:r>
            </a:p>
          </p:txBody>
        </p:sp>
        <p:sp>
          <p:nvSpPr>
            <p:cNvPr id="43" name="TextBox 42"/>
            <p:cNvSpPr txBox="1"/>
            <p:nvPr/>
          </p:nvSpPr>
          <p:spPr>
            <a:xfrm>
              <a:off x="8108324" y="2589097"/>
              <a:ext cx="479618" cy="400110"/>
            </a:xfrm>
            <a:prstGeom prst="rect">
              <a:avLst/>
            </a:prstGeom>
            <a:noFill/>
          </p:spPr>
          <p:txBody>
            <a:bodyPr wrap="none" rtlCol="0">
              <a:spAutoFit/>
            </a:bodyPr>
            <a:lstStyle/>
            <a:p>
              <a:pPr algn="ctr"/>
              <a:r>
                <a:rPr lang="en-US" sz="2000" b="1" dirty="0"/>
                <a:t>17</a:t>
              </a:r>
            </a:p>
          </p:txBody>
        </p:sp>
      </p:grpSp>
      <p:sp>
        <p:nvSpPr>
          <p:cNvPr id="44" name="TextBox 43"/>
          <p:cNvSpPr txBox="1"/>
          <p:nvPr/>
        </p:nvSpPr>
        <p:spPr>
          <a:xfrm>
            <a:off x="73910" y="3377503"/>
            <a:ext cx="788999" cy="461665"/>
          </a:xfrm>
          <a:prstGeom prst="rect">
            <a:avLst/>
          </a:prstGeom>
          <a:noFill/>
        </p:spPr>
        <p:txBody>
          <a:bodyPr wrap="none" rtlCol="0">
            <a:spAutoFit/>
          </a:bodyPr>
          <a:lstStyle/>
          <a:p>
            <a:pPr algn="ctr"/>
            <a:r>
              <a:rPr lang="en-US" sz="2400" i="1" dirty="0"/>
              <a:t>time</a:t>
            </a:r>
          </a:p>
        </p:txBody>
      </p:sp>
      <p:sp>
        <p:nvSpPr>
          <p:cNvPr id="45" name="Rectangle 44"/>
          <p:cNvSpPr/>
          <p:nvPr/>
        </p:nvSpPr>
        <p:spPr>
          <a:xfrm>
            <a:off x="394671" y="1649464"/>
            <a:ext cx="1371600"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P1</a:t>
            </a:r>
          </a:p>
        </p:txBody>
      </p:sp>
      <p:sp>
        <p:nvSpPr>
          <p:cNvPr id="46" name="Rectangle 45"/>
          <p:cNvSpPr/>
          <p:nvPr/>
        </p:nvSpPr>
        <p:spPr>
          <a:xfrm>
            <a:off x="1766271" y="1649464"/>
            <a:ext cx="2286000" cy="762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P2</a:t>
            </a:r>
            <a:endParaRPr lang="en-US" sz="2000" b="1" dirty="0"/>
          </a:p>
        </p:txBody>
      </p:sp>
      <p:sp>
        <p:nvSpPr>
          <p:cNvPr id="47" name="Rectangle 46"/>
          <p:cNvSpPr/>
          <p:nvPr/>
        </p:nvSpPr>
        <p:spPr>
          <a:xfrm>
            <a:off x="4052271" y="1649464"/>
            <a:ext cx="914400" cy="762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P5</a:t>
            </a:r>
          </a:p>
        </p:txBody>
      </p:sp>
      <p:sp>
        <p:nvSpPr>
          <p:cNvPr id="48" name="Rectangle 47"/>
          <p:cNvSpPr/>
          <p:nvPr/>
        </p:nvSpPr>
        <p:spPr>
          <a:xfrm>
            <a:off x="4966671" y="1649464"/>
            <a:ext cx="4572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P9</a:t>
            </a:r>
          </a:p>
        </p:txBody>
      </p:sp>
      <p:sp>
        <p:nvSpPr>
          <p:cNvPr id="49" name="Rectangle 48"/>
          <p:cNvSpPr/>
          <p:nvPr/>
        </p:nvSpPr>
        <p:spPr>
          <a:xfrm>
            <a:off x="5423870" y="1649464"/>
            <a:ext cx="1434129" cy="76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P1</a:t>
            </a:r>
            <a:endParaRPr lang="en-US" sz="2000" b="1" dirty="0"/>
          </a:p>
        </p:txBody>
      </p:sp>
      <p:sp>
        <p:nvSpPr>
          <p:cNvPr id="50" name="Rectangle 49"/>
          <p:cNvSpPr/>
          <p:nvPr/>
        </p:nvSpPr>
        <p:spPr>
          <a:xfrm>
            <a:off x="6845415" y="1649464"/>
            <a:ext cx="3060585" cy="76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P7</a:t>
            </a:r>
          </a:p>
        </p:txBody>
      </p:sp>
      <p:sp>
        <p:nvSpPr>
          <p:cNvPr id="51" name="TextBox 50"/>
          <p:cNvSpPr txBox="1"/>
          <p:nvPr/>
        </p:nvSpPr>
        <p:spPr>
          <a:xfrm>
            <a:off x="1360757" y="3449216"/>
            <a:ext cx="4697056" cy="769441"/>
          </a:xfrm>
          <a:prstGeom prst="rect">
            <a:avLst/>
          </a:prstGeom>
          <a:noFill/>
        </p:spPr>
        <p:txBody>
          <a:bodyPr wrap="square" rtlCol="0">
            <a:spAutoFit/>
          </a:bodyPr>
          <a:lstStyle/>
          <a:p>
            <a:pPr algn="ctr"/>
            <a:r>
              <a:rPr lang="en-US" sz="2200" dirty="0"/>
              <a:t>we're </a:t>
            </a:r>
            <a:r>
              <a:rPr lang="en-US" sz="2200" b="1" dirty="0"/>
              <a:t>slicing up time</a:t>
            </a:r>
            <a:r>
              <a:rPr lang="en-US" sz="2200" dirty="0"/>
              <a:t> and giving each slice to a different process.</a:t>
            </a:r>
          </a:p>
        </p:txBody>
      </p:sp>
      <p:sp>
        <p:nvSpPr>
          <p:cNvPr id="53" name="TextBox 52"/>
          <p:cNvSpPr txBox="1"/>
          <p:nvPr/>
        </p:nvSpPr>
        <p:spPr>
          <a:xfrm>
            <a:off x="2985471" y="4265263"/>
            <a:ext cx="5791200" cy="769441"/>
          </a:xfrm>
          <a:prstGeom prst="rect">
            <a:avLst/>
          </a:prstGeom>
          <a:noFill/>
        </p:spPr>
        <p:txBody>
          <a:bodyPr wrap="square" rtlCol="0">
            <a:spAutoFit/>
          </a:bodyPr>
          <a:lstStyle/>
          <a:p>
            <a:pPr algn="ctr"/>
            <a:r>
              <a:rPr lang="en-US" sz="2200" dirty="0"/>
              <a:t>scheduling answers the question:</a:t>
            </a:r>
            <a:br>
              <a:rPr lang="en-US" sz="2200" dirty="0"/>
            </a:br>
            <a:r>
              <a:rPr lang="en-US" sz="2200" i="1" dirty="0"/>
              <a:t>"which process takes control of the CPU next?"</a:t>
            </a:r>
          </a:p>
        </p:txBody>
      </p:sp>
      <mc:AlternateContent xmlns:mc="http://schemas.openxmlformats.org/markup-compatibility/2006">
        <mc:Choice xmlns:p14="http://schemas.microsoft.com/office/powerpoint/2010/main" Requires="p14">
          <p:contentPart p14:bwMode="auto" r:id="rId3">
            <p14:nvContentPartPr>
              <p14:cNvPr id="52" name="Ink 51">
                <a:extLst>
                  <a:ext uri="{FF2B5EF4-FFF2-40B4-BE49-F238E27FC236}">
                    <a16:creationId xmlns:a16="http://schemas.microsoft.com/office/drawing/2014/main" id="{C4A0A728-A67E-D4D0-280A-9B6DA286EC05}"/>
                  </a:ext>
                </a:extLst>
              </p14:cNvPr>
              <p14:cNvContentPartPr/>
              <p14:nvPr/>
            </p14:nvContentPartPr>
            <p14:xfrm>
              <a:off x="365400" y="1256040"/>
              <a:ext cx="6660000" cy="1474560"/>
            </p14:xfrm>
          </p:contentPart>
        </mc:Choice>
        <mc:Fallback>
          <p:pic>
            <p:nvPicPr>
              <p:cNvPr id="52" name="Ink 51">
                <a:extLst>
                  <a:ext uri="{FF2B5EF4-FFF2-40B4-BE49-F238E27FC236}">
                    <a16:creationId xmlns:a16="http://schemas.microsoft.com/office/drawing/2014/main" id="{C4A0A728-A67E-D4D0-280A-9B6DA286EC05}"/>
                  </a:ext>
                </a:extLst>
              </p:cNvPr>
              <p:cNvPicPr/>
              <p:nvPr/>
            </p:nvPicPr>
            <p:blipFill>
              <a:blip r:embed="rId4"/>
              <a:stretch>
                <a:fillRect/>
              </a:stretch>
            </p:blipFill>
            <p:spPr>
              <a:xfrm>
                <a:off x="349200" y="1246680"/>
                <a:ext cx="6692400" cy="1500120"/>
              </a:xfrm>
              <a:prstGeom prst="rect">
                <a:avLst/>
              </a:prstGeom>
            </p:spPr>
          </p:pic>
        </mc:Fallback>
      </mc:AlternateContent>
    </p:spTree>
    <p:extLst>
      <p:ext uri="{BB962C8B-B14F-4D97-AF65-F5344CB8AC3E}">
        <p14:creationId xmlns:p14="http://schemas.microsoft.com/office/powerpoint/2010/main" val="3730435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animBg="1"/>
      <p:bldP spid="46" grpId="0" animBg="1"/>
      <p:bldP spid="47" grpId="0" animBg="1"/>
      <p:bldP spid="48" grpId="0" animBg="1"/>
      <p:bldP spid="49" grpId="0" animBg="1"/>
      <p:bldP spid="50" grpId="0" animBg="1"/>
      <p:bldP spid="51" grpId="0"/>
      <p:bldP spid="5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about multiple cores?</a:t>
            </a:r>
          </a:p>
        </p:txBody>
      </p:sp>
      <p:sp>
        <p:nvSpPr>
          <p:cNvPr id="3" name="Content Placeholder 2"/>
          <p:cNvSpPr>
            <a:spLocks noGrp="1"/>
          </p:cNvSpPr>
          <p:nvPr>
            <p:ph idx="1"/>
          </p:nvPr>
        </p:nvSpPr>
        <p:spPr>
          <a:xfrm>
            <a:off x="152400" y="495301"/>
            <a:ext cx="8991600" cy="533399"/>
          </a:xfrm>
        </p:spPr>
        <p:txBody>
          <a:bodyPr/>
          <a:lstStyle/>
          <a:p>
            <a:r>
              <a:rPr lang="en-US" dirty="0"/>
              <a:t>a </a:t>
            </a:r>
            <a:r>
              <a:rPr lang="en-US" b="1" dirty="0"/>
              <a:t>core</a:t>
            </a:r>
            <a:r>
              <a:rPr lang="en-US" dirty="0"/>
              <a:t> </a:t>
            </a:r>
            <a:r>
              <a:rPr lang="en-US" i="1" dirty="0"/>
              <a:t>is </a:t>
            </a:r>
            <a:r>
              <a:rPr lang="en-US" dirty="0"/>
              <a:t>a CPU. a "multi-core CPU" is 1 piece of silicon with &gt;1 CPU.</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14</a:t>
            </a:fld>
            <a:endParaRPr lang="en-US"/>
          </a:p>
        </p:txBody>
      </p:sp>
      <p:grpSp>
        <p:nvGrpSpPr>
          <p:cNvPr id="6" name="Group 5"/>
          <p:cNvGrpSpPr/>
          <p:nvPr/>
        </p:nvGrpSpPr>
        <p:grpSpPr>
          <a:xfrm>
            <a:off x="228600" y="3238500"/>
            <a:ext cx="8548071" cy="857310"/>
            <a:chOff x="409662" y="2134130"/>
            <a:chExt cx="8548071" cy="857310"/>
          </a:xfrm>
        </p:grpSpPr>
        <p:cxnSp>
          <p:nvCxnSpPr>
            <p:cNvPr id="7" name="Straight Arrow Connector 6"/>
            <p:cNvCxnSpPr/>
            <p:nvPr/>
          </p:nvCxnSpPr>
          <p:spPr>
            <a:xfrm>
              <a:off x="575733" y="2362730"/>
              <a:ext cx="83820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75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032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490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9473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4045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861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318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776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2333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6905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147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604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062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5193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9765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433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890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348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09662" y="2591330"/>
              <a:ext cx="332142" cy="400110"/>
            </a:xfrm>
            <a:prstGeom prst="rect">
              <a:avLst/>
            </a:prstGeom>
            <a:noFill/>
          </p:spPr>
          <p:txBody>
            <a:bodyPr wrap="none" rtlCol="0">
              <a:spAutoFit/>
            </a:bodyPr>
            <a:lstStyle/>
            <a:p>
              <a:pPr algn="ctr"/>
              <a:r>
                <a:rPr lang="en-US" sz="2000" b="1" dirty="0"/>
                <a:t>0</a:t>
              </a:r>
            </a:p>
          </p:txBody>
        </p:sp>
        <p:sp>
          <p:nvSpPr>
            <p:cNvPr id="27" name="TextBox 26"/>
            <p:cNvSpPr txBox="1"/>
            <p:nvPr/>
          </p:nvSpPr>
          <p:spPr>
            <a:xfrm>
              <a:off x="866862" y="2589097"/>
              <a:ext cx="332142" cy="400110"/>
            </a:xfrm>
            <a:prstGeom prst="rect">
              <a:avLst/>
            </a:prstGeom>
            <a:noFill/>
          </p:spPr>
          <p:txBody>
            <a:bodyPr wrap="none" rtlCol="0">
              <a:spAutoFit/>
            </a:bodyPr>
            <a:lstStyle/>
            <a:p>
              <a:pPr algn="ctr"/>
              <a:r>
                <a:rPr lang="en-US" sz="2000" b="1" dirty="0"/>
                <a:t>1</a:t>
              </a:r>
            </a:p>
          </p:txBody>
        </p:sp>
        <p:sp>
          <p:nvSpPr>
            <p:cNvPr id="28" name="TextBox 27"/>
            <p:cNvSpPr txBox="1"/>
            <p:nvPr/>
          </p:nvSpPr>
          <p:spPr>
            <a:xfrm>
              <a:off x="1324062" y="2589097"/>
              <a:ext cx="332142" cy="400110"/>
            </a:xfrm>
            <a:prstGeom prst="rect">
              <a:avLst/>
            </a:prstGeom>
            <a:noFill/>
          </p:spPr>
          <p:txBody>
            <a:bodyPr wrap="none" rtlCol="0">
              <a:spAutoFit/>
            </a:bodyPr>
            <a:lstStyle/>
            <a:p>
              <a:pPr algn="ctr"/>
              <a:r>
                <a:rPr lang="en-US" sz="2000" b="1" dirty="0"/>
                <a:t>2</a:t>
              </a:r>
            </a:p>
          </p:txBody>
        </p:sp>
        <p:sp>
          <p:nvSpPr>
            <p:cNvPr id="29" name="TextBox 28"/>
            <p:cNvSpPr txBox="1"/>
            <p:nvPr/>
          </p:nvSpPr>
          <p:spPr>
            <a:xfrm>
              <a:off x="1781262" y="2589097"/>
              <a:ext cx="332142" cy="400110"/>
            </a:xfrm>
            <a:prstGeom prst="rect">
              <a:avLst/>
            </a:prstGeom>
            <a:noFill/>
          </p:spPr>
          <p:txBody>
            <a:bodyPr wrap="none" rtlCol="0">
              <a:spAutoFit/>
            </a:bodyPr>
            <a:lstStyle/>
            <a:p>
              <a:pPr algn="ctr"/>
              <a:r>
                <a:rPr lang="en-US" sz="2000" b="1" dirty="0"/>
                <a:t>3</a:t>
              </a:r>
            </a:p>
          </p:txBody>
        </p:sp>
        <p:sp>
          <p:nvSpPr>
            <p:cNvPr id="30" name="TextBox 29"/>
            <p:cNvSpPr txBox="1"/>
            <p:nvPr/>
          </p:nvSpPr>
          <p:spPr>
            <a:xfrm>
              <a:off x="2238462" y="2589097"/>
              <a:ext cx="332142" cy="400110"/>
            </a:xfrm>
            <a:prstGeom prst="rect">
              <a:avLst/>
            </a:prstGeom>
            <a:noFill/>
          </p:spPr>
          <p:txBody>
            <a:bodyPr wrap="none" rtlCol="0">
              <a:spAutoFit/>
            </a:bodyPr>
            <a:lstStyle/>
            <a:p>
              <a:pPr algn="ctr"/>
              <a:r>
                <a:rPr lang="en-US" sz="2000" b="1" dirty="0"/>
                <a:t>4</a:t>
              </a:r>
            </a:p>
          </p:txBody>
        </p:sp>
        <p:sp>
          <p:nvSpPr>
            <p:cNvPr id="31" name="TextBox 30"/>
            <p:cNvSpPr txBox="1"/>
            <p:nvPr/>
          </p:nvSpPr>
          <p:spPr>
            <a:xfrm>
              <a:off x="2695662" y="2589097"/>
              <a:ext cx="332142" cy="400110"/>
            </a:xfrm>
            <a:prstGeom prst="rect">
              <a:avLst/>
            </a:prstGeom>
            <a:noFill/>
          </p:spPr>
          <p:txBody>
            <a:bodyPr wrap="none" rtlCol="0">
              <a:spAutoFit/>
            </a:bodyPr>
            <a:lstStyle/>
            <a:p>
              <a:pPr algn="ctr"/>
              <a:r>
                <a:rPr lang="en-US" sz="2000" b="1" dirty="0"/>
                <a:t>5</a:t>
              </a:r>
            </a:p>
          </p:txBody>
        </p:sp>
        <p:sp>
          <p:nvSpPr>
            <p:cNvPr id="32" name="TextBox 31"/>
            <p:cNvSpPr txBox="1"/>
            <p:nvPr/>
          </p:nvSpPr>
          <p:spPr>
            <a:xfrm>
              <a:off x="3152862" y="2589097"/>
              <a:ext cx="332142" cy="400110"/>
            </a:xfrm>
            <a:prstGeom prst="rect">
              <a:avLst/>
            </a:prstGeom>
            <a:noFill/>
          </p:spPr>
          <p:txBody>
            <a:bodyPr wrap="none" rtlCol="0">
              <a:spAutoFit/>
            </a:bodyPr>
            <a:lstStyle/>
            <a:p>
              <a:pPr algn="ctr"/>
              <a:r>
                <a:rPr lang="en-US" sz="2000" b="1" dirty="0"/>
                <a:t>6</a:t>
              </a:r>
            </a:p>
          </p:txBody>
        </p:sp>
        <p:sp>
          <p:nvSpPr>
            <p:cNvPr id="33" name="TextBox 32"/>
            <p:cNvSpPr txBox="1"/>
            <p:nvPr/>
          </p:nvSpPr>
          <p:spPr>
            <a:xfrm>
              <a:off x="3610062" y="2589097"/>
              <a:ext cx="332142" cy="400110"/>
            </a:xfrm>
            <a:prstGeom prst="rect">
              <a:avLst/>
            </a:prstGeom>
            <a:noFill/>
          </p:spPr>
          <p:txBody>
            <a:bodyPr wrap="none" rtlCol="0">
              <a:spAutoFit/>
            </a:bodyPr>
            <a:lstStyle/>
            <a:p>
              <a:pPr algn="ctr"/>
              <a:r>
                <a:rPr lang="en-US" sz="2000" b="1" dirty="0"/>
                <a:t>7</a:t>
              </a:r>
            </a:p>
          </p:txBody>
        </p:sp>
        <p:sp>
          <p:nvSpPr>
            <p:cNvPr id="34" name="TextBox 33"/>
            <p:cNvSpPr txBox="1"/>
            <p:nvPr/>
          </p:nvSpPr>
          <p:spPr>
            <a:xfrm>
              <a:off x="4067262" y="2589097"/>
              <a:ext cx="332142" cy="400110"/>
            </a:xfrm>
            <a:prstGeom prst="rect">
              <a:avLst/>
            </a:prstGeom>
            <a:noFill/>
          </p:spPr>
          <p:txBody>
            <a:bodyPr wrap="none" rtlCol="0">
              <a:spAutoFit/>
            </a:bodyPr>
            <a:lstStyle/>
            <a:p>
              <a:pPr algn="ctr"/>
              <a:r>
                <a:rPr lang="en-US" sz="2000" b="1" dirty="0"/>
                <a:t>8</a:t>
              </a:r>
            </a:p>
          </p:txBody>
        </p:sp>
        <p:sp>
          <p:nvSpPr>
            <p:cNvPr id="35" name="TextBox 34"/>
            <p:cNvSpPr txBox="1"/>
            <p:nvPr/>
          </p:nvSpPr>
          <p:spPr>
            <a:xfrm>
              <a:off x="4524462" y="2589097"/>
              <a:ext cx="332142" cy="400110"/>
            </a:xfrm>
            <a:prstGeom prst="rect">
              <a:avLst/>
            </a:prstGeom>
            <a:noFill/>
          </p:spPr>
          <p:txBody>
            <a:bodyPr wrap="none" rtlCol="0">
              <a:spAutoFit/>
            </a:bodyPr>
            <a:lstStyle/>
            <a:p>
              <a:pPr algn="ctr"/>
              <a:r>
                <a:rPr lang="en-US" sz="2000" b="1" dirty="0"/>
                <a:t>9</a:t>
              </a:r>
            </a:p>
          </p:txBody>
        </p:sp>
        <p:sp>
          <p:nvSpPr>
            <p:cNvPr id="36" name="TextBox 35"/>
            <p:cNvSpPr txBox="1"/>
            <p:nvPr/>
          </p:nvSpPr>
          <p:spPr>
            <a:xfrm>
              <a:off x="4907924" y="2589097"/>
              <a:ext cx="479618" cy="400110"/>
            </a:xfrm>
            <a:prstGeom prst="rect">
              <a:avLst/>
            </a:prstGeom>
            <a:noFill/>
          </p:spPr>
          <p:txBody>
            <a:bodyPr wrap="none" rtlCol="0">
              <a:spAutoFit/>
            </a:bodyPr>
            <a:lstStyle/>
            <a:p>
              <a:pPr algn="ctr"/>
              <a:r>
                <a:rPr lang="en-US" sz="2000" b="1" dirty="0"/>
                <a:t>10</a:t>
              </a:r>
            </a:p>
          </p:txBody>
        </p:sp>
        <p:sp>
          <p:nvSpPr>
            <p:cNvPr id="37" name="TextBox 36"/>
            <p:cNvSpPr txBox="1"/>
            <p:nvPr/>
          </p:nvSpPr>
          <p:spPr>
            <a:xfrm>
              <a:off x="5365124" y="2589097"/>
              <a:ext cx="479618" cy="400110"/>
            </a:xfrm>
            <a:prstGeom prst="rect">
              <a:avLst/>
            </a:prstGeom>
            <a:noFill/>
          </p:spPr>
          <p:txBody>
            <a:bodyPr wrap="none" rtlCol="0">
              <a:spAutoFit/>
            </a:bodyPr>
            <a:lstStyle/>
            <a:p>
              <a:pPr algn="ctr"/>
              <a:r>
                <a:rPr lang="en-US" sz="2000" b="1" dirty="0"/>
                <a:t>11</a:t>
              </a:r>
            </a:p>
          </p:txBody>
        </p:sp>
        <p:sp>
          <p:nvSpPr>
            <p:cNvPr id="38" name="TextBox 37"/>
            <p:cNvSpPr txBox="1"/>
            <p:nvPr/>
          </p:nvSpPr>
          <p:spPr>
            <a:xfrm>
              <a:off x="5822324" y="2589097"/>
              <a:ext cx="479618" cy="400110"/>
            </a:xfrm>
            <a:prstGeom prst="rect">
              <a:avLst/>
            </a:prstGeom>
            <a:noFill/>
          </p:spPr>
          <p:txBody>
            <a:bodyPr wrap="none" rtlCol="0">
              <a:spAutoFit/>
            </a:bodyPr>
            <a:lstStyle/>
            <a:p>
              <a:pPr algn="ctr"/>
              <a:r>
                <a:rPr lang="en-US" sz="2000" b="1" dirty="0"/>
                <a:t>12</a:t>
              </a:r>
            </a:p>
          </p:txBody>
        </p:sp>
        <p:sp>
          <p:nvSpPr>
            <p:cNvPr id="39" name="TextBox 38"/>
            <p:cNvSpPr txBox="1"/>
            <p:nvPr/>
          </p:nvSpPr>
          <p:spPr>
            <a:xfrm>
              <a:off x="6279524" y="2589097"/>
              <a:ext cx="479618" cy="400110"/>
            </a:xfrm>
            <a:prstGeom prst="rect">
              <a:avLst/>
            </a:prstGeom>
            <a:noFill/>
          </p:spPr>
          <p:txBody>
            <a:bodyPr wrap="none" rtlCol="0">
              <a:spAutoFit/>
            </a:bodyPr>
            <a:lstStyle/>
            <a:p>
              <a:pPr algn="ctr"/>
              <a:r>
                <a:rPr lang="en-US" sz="2000" b="1" dirty="0"/>
                <a:t>13</a:t>
              </a:r>
            </a:p>
          </p:txBody>
        </p:sp>
        <p:sp>
          <p:nvSpPr>
            <p:cNvPr id="40" name="TextBox 39"/>
            <p:cNvSpPr txBox="1"/>
            <p:nvPr/>
          </p:nvSpPr>
          <p:spPr>
            <a:xfrm>
              <a:off x="6736724" y="2589097"/>
              <a:ext cx="479618" cy="400110"/>
            </a:xfrm>
            <a:prstGeom prst="rect">
              <a:avLst/>
            </a:prstGeom>
            <a:noFill/>
          </p:spPr>
          <p:txBody>
            <a:bodyPr wrap="none" rtlCol="0">
              <a:spAutoFit/>
            </a:bodyPr>
            <a:lstStyle/>
            <a:p>
              <a:pPr algn="ctr"/>
              <a:r>
                <a:rPr lang="en-US" sz="2000" b="1" dirty="0"/>
                <a:t>14</a:t>
              </a:r>
            </a:p>
          </p:txBody>
        </p:sp>
        <p:sp>
          <p:nvSpPr>
            <p:cNvPr id="41" name="TextBox 40"/>
            <p:cNvSpPr txBox="1"/>
            <p:nvPr/>
          </p:nvSpPr>
          <p:spPr>
            <a:xfrm>
              <a:off x="7193924" y="2589097"/>
              <a:ext cx="479618" cy="400110"/>
            </a:xfrm>
            <a:prstGeom prst="rect">
              <a:avLst/>
            </a:prstGeom>
            <a:noFill/>
          </p:spPr>
          <p:txBody>
            <a:bodyPr wrap="none" rtlCol="0">
              <a:spAutoFit/>
            </a:bodyPr>
            <a:lstStyle/>
            <a:p>
              <a:pPr algn="ctr"/>
              <a:r>
                <a:rPr lang="en-US" sz="2000" b="1" dirty="0"/>
                <a:t>15</a:t>
              </a:r>
            </a:p>
          </p:txBody>
        </p:sp>
        <p:sp>
          <p:nvSpPr>
            <p:cNvPr id="42" name="TextBox 41"/>
            <p:cNvSpPr txBox="1"/>
            <p:nvPr/>
          </p:nvSpPr>
          <p:spPr>
            <a:xfrm>
              <a:off x="7651124" y="2589097"/>
              <a:ext cx="479618" cy="400110"/>
            </a:xfrm>
            <a:prstGeom prst="rect">
              <a:avLst/>
            </a:prstGeom>
            <a:noFill/>
          </p:spPr>
          <p:txBody>
            <a:bodyPr wrap="none" rtlCol="0">
              <a:spAutoFit/>
            </a:bodyPr>
            <a:lstStyle/>
            <a:p>
              <a:pPr algn="ctr"/>
              <a:r>
                <a:rPr lang="en-US" sz="2000" b="1" dirty="0"/>
                <a:t>16</a:t>
              </a:r>
            </a:p>
          </p:txBody>
        </p:sp>
        <p:sp>
          <p:nvSpPr>
            <p:cNvPr id="43" name="TextBox 42"/>
            <p:cNvSpPr txBox="1"/>
            <p:nvPr/>
          </p:nvSpPr>
          <p:spPr>
            <a:xfrm>
              <a:off x="8108324" y="2589097"/>
              <a:ext cx="479618" cy="400110"/>
            </a:xfrm>
            <a:prstGeom prst="rect">
              <a:avLst/>
            </a:prstGeom>
            <a:noFill/>
          </p:spPr>
          <p:txBody>
            <a:bodyPr wrap="none" rtlCol="0">
              <a:spAutoFit/>
            </a:bodyPr>
            <a:lstStyle/>
            <a:p>
              <a:pPr algn="ctr"/>
              <a:r>
                <a:rPr lang="en-US" sz="2000" b="1" dirty="0"/>
                <a:t>17</a:t>
              </a:r>
            </a:p>
          </p:txBody>
        </p:sp>
      </p:grpSp>
      <p:sp>
        <p:nvSpPr>
          <p:cNvPr id="44" name="TextBox 43"/>
          <p:cNvSpPr txBox="1"/>
          <p:nvPr/>
        </p:nvSpPr>
        <p:spPr>
          <a:xfrm>
            <a:off x="73910" y="4063303"/>
            <a:ext cx="788999" cy="461665"/>
          </a:xfrm>
          <a:prstGeom prst="rect">
            <a:avLst/>
          </a:prstGeom>
          <a:noFill/>
        </p:spPr>
        <p:txBody>
          <a:bodyPr wrap="none" rtlCol="0">
            <a:spAutoFit/>
          </a:bodyPr>
          <a:lstStyle/>
          <a:p>
            <a:pPr algn="ctr"/>
            <a:r>
              <a:rPr lang="en-US" sz="2400" i="1" dirty="0"/>
              <a:t>time</a:t>
            </a:r>
          </a:p>
        </p:txBody>
      </p:sp>
      <p:sp>
        <p:nvSpPr>
          <p:cNvPr id="45" name="Rectangle 44"/>
          <p:cNvSpPr/>
          <p:nvPr/>
        </p:nvSpPr>
        <p:spPr>
          <a:xfrm>
            <a:off x="394671" y="1146915"/>
            <a:ext cx="1371600"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P1</a:t>
            </a:r>
          </a:p>
        </p:txBody>
      </p:sp>
      <p:sp>
        <p:nvSpPr>
          <p:cNvPr id="46" name="Rectangle 45"/>
          <p:cNvSpPr/>
          <p:nvPr/>
        </p:nvSpPr>
        <p:spPr>
          <a:xfrm>
            <a:off x="394671" y="2191315"/>
            <a:ext cx="2286000" cy="762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P2</a:t>
            </a:r>
            <a:endParaRPr lang="en-US" sz="2000" b="1" dirty="0"/>
          </a:p>
        </p:txBody>
      </p:sp>
      <p:sp>
        <p:nvSpPr>
          <p:cNvPr id="47" name="Rectangle 46"/>
          <p:cNvSpPr/>
          <p:nvPr/>
        </p:nvSpPr>
        <p:spPr>
          <a:xfrm>
            <a:off x="1766271" y="1146915"/>
            <a:ext cx="748329" cy="762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P5</a:t>
            </a:r>
          </a:p>
        </p:txBody>
      </p:sp>
      <p:sp>
        <p:nvSpPr>
          <p:cNvPr id="48" name="Rectangle 47"/>
          <p:cNvSpPr/>
          <p:nvPr/>
        </p:nvSpPr>
        <p:spPr>
          <a:xfrm>
            <a:off x="2680671" y="2191315"/>
            <a:ext cx="4572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P9</a:t>
            </a:r>
          </a:p>
        </p:txBody>
      </p:sp>
      <p:sp>
        <p:nvSpPr>
          <p:cNvPr id="49" name="Rectangle 48"/>
          <p:cNvSpPr/>
          <p:nvPr/>
        </p:nvSpPr>
        <p:spPr>
          <a:xfrm>
            <a:off x="2514600" y="1146915"/>
            <a:ext cx="1434129" cy="76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P1</a:t>
            </a:r>
            <a:endParaRPr lang="en-US" sz="2000" b="1" dirty="0"/>
          </a:p>
        </p:txBody>
      </p:sp>
      <p:sp>
        <p:nvSpPr>
          <p:cNvPr id="50" name="Rectangle 49"/>
          <p:cNvSpPr/>
          <p:nvPr/>
        </p:nvSpPr>
        <p:spPr>
          <a:xfrm>
            <a:off x="3137871" y="2191315"/>
            <a:ext cx="3060585" cy="76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P7</a:t>
            </a:r>
          </a:p>
        </p:txBody>
      </p:sp>
      <p:sp>
        <p:nvSpPr>
          <p:cNvPr id="51" name="TextBox 50"/>
          <p:cNvSpPr txBox="1"/>
          <p:nvPr/>
        </p:nvSpPr>
        <p:spPr>
          <a:xfrm rot="16200000">
            <a:off x="-267273" y="1266535"/>
            <a:ext cx="991746" cy="461665"/>
          </a:xfrm>
          <a:prstGeom prst="rect">
            <a:avLst/>
          </a:prstGeom>
          <a:noFill/>
        </p:spPr>
        <p:txBody>
          <a:bodyPr wrap="none" rtlCol="0">
            <a:spAutoFit/>
          </a:bodyPr>
          <a:lstStyle/>
          <a:p>
            <a:pPr algn="ctr"/>
            <a:r>
              <a:rPr lang="en-US" sz="2400" i="1"/>
              <a:t>core 1</a:t>
            </a:r>
            <a:endParaRPr lang="en-US" sz="2400" i="1" dirty="0"/>
          </a:p>
        </p:txBody>
      </p:sp>
      <p:sp>
        <p:nvSpPr>
          <p:cNvPr id="53" name="TextBox 52"/>
          <p:cNvSpPr txBox="1"/>
          <p:nvPr/>
        </p:nvSpPr>
        <p:spPr>
          <a:xfrm rot="16200000">
            <a:off x="-267274" y="2316998"/>
            <a:ext cx="991746" cy="461665"/>
          </a:xfrm>
          <a:prstGeom prst="rect">
            <a:avLst/>
          </a:prstGeom>
          <a:noFill/>
        </p:spPr>
        <p:txBody>
          <a:bodyPr wrap="none" rtlCol="0">
            <a:spAutoFit/>
          </a:bodyPr>
          <a:lstStyle/>
          <a:p>
            <a:pPr algn="ctr"/>
            <a:r>
              <a:rPr lang="en-US" sz="2400" i="1" dirty="0"/>
              <a:t>core 2</a:t>
            </a:r>
          </a:p>
        </p:txBody>
      </p:sp>
      <p:sp>
        <p:nvSpPr>
          <p:cNvPr id="54" name="TextBox 53"/>
          <p:cNvSpPr txBox="1"/>
          <p:nvPr/>
        </p:nvSpPr>
        <p:spPr>
          <a:xfrm>
            <a:off x="2973483" y="4230652"/>
            <a:ext cx="4465994" cy="769441"/>
          </a:xfrm>
          <a:prstGeom prst="rect">
            <a:avLst/>
          </a:prstGeom>
          <a:noFill/>
        </p:spPr>
        <p:txBody>
          <a:bodyPr wrap="square" rtlCol="0">
            <a:spAutoFit/>
          </a:bodyPr>
          <a:lstStyle/>
          <a:p>
            <a:pPr algn="ctr"/>
            <a:r>
              <a:rPr lang="en-US" sz="2200" dirty="0"/>
              <a:t>it's the same idea, but now you can do more work in less time. </a:t>
            </a:r>
          </a:p>
        </p:txBody>
      </p:sp>
      <mc:AlternateContent xmlns:mc="http://schemas.openxmlformats.org/markup-compatibility/2006">
        <mc:Choice xmlns:p14="http://schemas.microsoft.com/office/powerpoint/2010/main" Requires="p14">
          <p:contentPart p14:bwMode="auto" r:id="rId3">
            <p14:nvContentPartPr>
              <p14:cNvPr id="52" name="Ink 51">
                <a:extLst>
                  <a:ext uri="{FF2B5EF4-FFF2-40B4-BE49-F238E27FC236}">
                    <a16:creationId xmlns:a16="http://schemas.microsoft.com/office/drawing/2014/main" id="{49E32D42-871E-A5A0-0B63-518C420082B8}"/>
                  </a:ext>
                </a:extLst>
              </p14:cNvPr>
              <p14:cNvContentPartPr/>
              <p14:nvPr/>
            </p14:nvContentPartPr>
            <p14:xfrm>
              <a:off x="6127200" y="2428920"/>
              <a:ext cx="360" cy="360"/>
            </p14:xfrm>
          </p:contentPart>
        </mc:Choice>
        <mc:Fallback>
          <p:pic>
            <p:nvPicPr>
              <p:cNvPr id="52" name="Ink 51">
                <a:extLst>
                  <a:ext uri="{FF2B5EF4-FFF2-40B4-BE49-F238E27FC236}">
                    <a16:creationId xmlns:a16="http://schemas.microsoft.com/office/drawing/2014/main" id="{49E32D42-871E-A5A0-0B63-518C420082B8}"/>
                  </a:ext>
                </a:extLst>
              </p:cNvPr>
              <p:cNvPicPr/>
              <p:nvPr/>
            </p:nvPicPr>
            <p:blipFill>
              <a:blip r:embed="rId4"/>
              <a:stretch>
                <a:fillRect/>
              </a:stretch>
            </p:blipFill>
            <p:spPr>
              <a:xfrm>
                <a:off x="6117840" y="2419560"/>
                <a:ext cx="19080" cy="19080"/>
              </a:xfrm>
              <a:prstGeom prst="rect">
                <a:avLst/>
              </a:prstGeom>
            </p:spPr>
          </p:pic>
        </mc:Fallback>
      </mc:AlternateContent>
    </p:spTree>
    <p:extLst>
      <p:ext uri="{BB962C8B-B14F-4D97-AF65-F5344CB8AC3E}">
        <p14:creationId xmlns:p14="http://schemas.microsoft.com/office/powerpoint/2010/main" val="15194679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animBg="1"/>
      <p:bldP spid="46" grpId="0" animBg="1"/>
      <p:bldP spid="47" grpId="0" animBg="1"/>
      <p:bldP spid="48" grpId="0" animBg="1"/>
      <p:bldP spid="49" grpId="0" animBg="1"/>
      <p:bldP spid="50" grpId="0" animBg="1"/>
      <p:bldP spid="51" grpId="0"/>
      <p:bldP spid="53" grpId="0"/>
      <p:bldP spid="5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Kinds of scheduling</a:t>
            </a:r>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15</a:t>
            </a:fld>
            <a:endParaRPr lang="en-US"/>
          </a:p>
        </p:txBody>
      </p:sp>
    </p:spTree>
    <p:extLst>
      <p:ext uri="{BB962C8B-B14F-4D97-AF65-F5344CB8AC3E}">
        <p14:creationId xmlns:p14="http://schemas.microsoft.com/office/powerpoint/2010/main" val="121174647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Preemptive scheduling</a:t>
            </a:r>
          </a:p>
        </p:txBody>
      </p:sp>
      <p:sp>
        <p:nvSpPr>
          <p:cNvPr id="3" name="Content Placeholder 2"/>
          <p:cNvSpPr>
            <a:spLocks noGrp="1"/>
          </p:cNvSpPr>
          <p:nvPr>
            <p:ph idx="1"/>
          </p:nvPr>
        </p:nvSpPr>
        <p:spPr>
          <a:xfrm>
            <a:off x="152400" y="495301"/>
            <a:ext cx="8991600" cy="467241"/>
          </a:xfrm>
        </p:spPr>
        <p:txBody>
          <a:bodyPr/>
          <a:lstStyle/>
          <a:p>
            <a:r>
              <a:rPr lang="en-US" dirty="0"/>
              <a:t>in this method, the OS can </a:t>
            </a:r>
            <a:r>
              <a:rPr lang="en-US" b="1" dirty="0"/>
              <a:t>interrupt</a:t>
            </a:r>
            <a:r>
              <a:rPr lang="en-US" dirty="0"/>
              <a:t> a process that's taking too long</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16</a:t>
            </a:fld>
            <a:endParaRPr lang="en-US"/>
          </a:p>
        </p:txBody>
      </p:sp>
      <p:grpSp>
        <p:nvGrpSpPr>
          <p:cNvPr id="6" name="Group 5"/>
          <p:cNvGrpSpPr/>
          <p:nvPr/>
        </p:nvGrpSpPr>
        <p:grpSpPr>
          <a:xfrm>
            <a:off x="228600" y="2552700"/>
            <a:ext cx="8548071" cy="857310"/>
            <a:chOff x="409662" y="2134130"/>
            <a:chExt cx="8548071" cy="857310"/>
          </a:xfrm>
        </p:grpSpPr>
        <p:cxnSp>
          <p:nvCxnSpPr>
            <p:cNvPr id="7" name="Straight Arrow Connector 6"/>
            <p:cNvCxnSpPr/>
            <p:nvPr/>
          </p:nvCxnSpPr>
          <p:spPr>
            <a:xfrm>
              <a:off x="575733" y="2362730"/>
              <a:ext cx="83820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75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032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490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9473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4045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861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318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776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2333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6905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147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604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062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5193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9765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4337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8909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348133" y="2134130"/>
              <a:ext cx="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09662" y="2591330"/>
              <a:ext cx="332142" cy="400110"/>
            </a:xfrm>
            <a:prstGeom prst="rect">
              <a:avLst/>
            </a:prstGeom>
            <a:noFill/>
          </p:spPr>
          <p:txBody>
            <a:bodyPr wrap="none" rtlCol="0">
              <a:spAutoFit/>
            </a:bodyPr>
            <a:lstStyle/>
            <a:p>
              <a:pPr algn="ctr"/>
              <a:r>
                <a:rPr lang="en-US" sz="2000" b="1" dirty="0"/>
                <a:t>0</a:t>
              </a:r>
            </a:p>
          </p:txBody>
        </p:sp>
        <p:sp>
          <p:nvSpPr>
            <p:cNvPr id="27" name="TextBox 26"/>
            <p:cNvSpPr txBox="1"/>
            <p:nvPr/>
          </p:nvSpPr>
          <p:spPr>
            <a:xfrm>
              <a:off x="866862" y="2589097"/>
              <a:ext cx="332142" cy="400110"/>
            </a:xfrm>
            <a:prstGeom prst="rect">
              <a:avLst/>
            </a:prstGeom>
            <a:noFill/>
          </p:spPr>
          <p:txBody>
            <a:bodyPr wrap="none" rtlCol="0">
              <a:spAutoFit/>
            </a:bodyPr>
            <a:lstStyle/>
            <a:p>
              <a:pPr algn="ctr"/>
              <a:r>
                <a:rPr lang="en-US" sz="2000" b="1" dirty="0"/>
                <a:t>1</a:t>
              </a:r>
            </a:p>
          </p:txBody>
        </p:sp>
        <p:sp>
          <p:nvSpPr>
            <p:cNvPr id="28" name="TextBox 27"/>
            <p:cNvSpPr txBox="1"/>
            <p:nvPr/>
          </p:nvSpPr>
          <p:spPr>
            <a:xfrm>
              <a:off x="1324062" y="2589097"/>
              <a:ext cx="332142" cy="400110"/>
            </a:xfrm>
            <a:prstGeom prst="rect">
              <a:avLst/>
            </a:prstGeom>
            <a:noFill/>
          </p:spPr>
          <p:txBody>
            <a:bodyPr wrap="none" rtlCol="0">
              <a:spAutoFit/>
            </a:bodyPr>
            <a:lstStyle/>
            <a:p>
              <a:pPr algn="ctr"/>
              <a:r>
                <a:rPr lang="en-US" sz="2000" b="1" dirty="0"/>
                <a:t>2</a:t>
              </a:r>
            </a:p>
          </p:txBody>
        </p:sp>
        <p:sp>
          <p:nvSpPr>
            <p:cNvPr id="29" name="TextBox 28"/>
            <p:cNvSpPr txBox="1"/>
            <p:nvPr/>
          </p:nvSpPr>
          <p:spPr>
            <a:xfrm>
              <a:off x="1781262" y="2589097"/>
              <a:ext cx="332142" cy="400110"/>
            </a:xfrm>
            <a:prstGeom prst="rect">
              <a:avLst/>
            </a:prstGeom>
            <a:noFill/>
          </p:spPr>
          <p:txBody>
            <a:bodyPr wrap="none" rtlCol="0">
              <a:spAutoFit/>
            </a:bodyPr>
            <a:lstStyle/>
            <a:p>
              <a:pPr algn="ctr"/>
              <a:r>
                <a:rPr lang="en-US" sz="2000" b="1" dirty="0"/>
                <a:t>3</a:t>
              </a:r>
            </a:p>
          </p:txBody>
        </p:sp>
        <p:sp>
          <p:nvSpPr>
            <p:cNvPr id="30" name="TextBox 29"/>
            <p:cNvSpPr txBox="1"/>
            <p:nvPr/>
          </p:nvSpPr>
          <p:spPr>
            <a:xfrm>
              <a:off x="2238462" y="2589097"/>
              <a:ext cx="332142" cy="400110"/>
            </a:xfrm>
            <a:prstGeom prst="rect">
              <a:avLst/>
            </a:prstGeom>
            <a:noFill/>
          </p:spPr>
          <p:txBody>
            <a:bodyPr wrap="none" rtlCol="0">
              <a:spAutoFit/>
            </a:bodyPr>
            <a:lstStyle/>
            <a:p>
              <a:pPr algn="ctr"/>
              <a:r>
                <a:rPr lang="en-US" sz="2000" b="1" dirty="0"/>
                <a:t>4</a:t>
              </a:r>
            </a:p>
          </p:txBody>
        </p:sp>
        <p:sp>
          <p:nvSpPr>
            <p:cNvPr id="31" name="TextBox 30"/>
            <p:cNvSpPr txBox="1"/>
            <p:nvPr/>
          </p:nvSpPr>
          <p:spPr>
            <a:xfrm>
              <a:off x="2695662" y="2589097"/>
              <a:ext cx="332142" cy="400110"/>
            </a:xfrm>
            <a:prstGeom prst="rect">
              <a:avLst/>
            </a:prstGeom>
            <a:noFill/>
          </p:spPr>
          <p:txBody>
            <a:bodyPr wrap="none" rtlCol="0">
              <a:spAutoFit/>
            </a:bodyPr>
            <a:lstStyle/>
            <a:p>
              <a:pPr algn="ctr"/>
              <a:r>
                <a:rPr lang="en-US" sz="2000" b="1" dirty="0"/>
                <a:t>5</a:t>
              </a:r>
            </a:p>
          </p:txBody>
        </p:sp>
        <p:sp>
          <p:nvSpPr>
            <p:cNvPr id="32" name="TextBox 31"/>
            <p:cNvSpPr txBox="1"/>
            <p:nvPr/>
          </p:nvSpPr>
          <p:spPr>
            <a:xfrm>
              <a:off x="3152862" y="2589097"/>
              <a:ext cx="332142" cy="400110"/>
            </a:xfrm>
            <a:prstGeom prst="rect">
              <a:avLst/>
            </a:prstGeom>
            <a:noFill/>
          </p:spPr>
          <p:txBody>
            <a:bodyPr wrap="none" rtlCol="0">
              <a:spAutoFit/>
            </a:bodyPr>
            <a:lstStyle/>
            <a:p>
              <a:pPr algn="ctr"/>
              <a:r>
                <a:rPr lang="en-US" sz="2000" b="1" dirty="0"/>
                <a:t>6</a:t>
              </a:r>
            </a:p>
          </p:txBody>
        </p:sp>
        <p:sp>
          <p:nvSpPr>
            <p:cNvPr id="33" name="TextBox 32"/>
            <p:cNvSpPr txBox="1"/>
            <p:nvPr/>
          </p:nvSpPr>
          <p:spPr>
            <a:xfrm>
              <a:off x="3610062" y="2589097"/>
              <a:ext cx="332142" cy="400110"/>
            </a:xfrm>
            <a:prstGeom prst="rect">
              <a:avLst/>
            </a:prstGeom>
            <a:noFill/>
          </p:spPr>
          <p:txBody>
            <a:bodyPr wrap="none" rtlCol="0">
              <a:spAutoFit/>
            </a:bodyPr>
            <a:lstStyle/>
            <a:p>
              <a:pPr algn="ctr"/>
              <a:r>
                <a:rPr lang="en-US" sz="2000" b="1" dirty="0"/>
                <a:t>7</a:t>
              </a:r>
            </a:p>
          </p:txBody>
        </p:sp>
        <p:sp>
          <p:nvSpPr>
            <p:cNvPr id="34" name="TextBox 33"/>
            <p:cNvSpPr txBox="1"/>
            <p:nvPr/>
          </p:nvSpPr>
          <p:spPr>
            <a:xfrm>
              <a:off x="4067262" y="2589097"/>
              <a:ext cx="332142" cy="400110"/>
            </a:xfrm>
            <a:prstGeom prst="rect">
              <a:avLst/>
            </a:prstGeom>
            <a:noFill/>
          </p:spPr>
          <p:txBody>
            <a:bodyPr wrap="none" rtlCol="0">
              <a:spAutoFit/>
            </a:bodyPr>
            <a:lstStyle/>
            <a:p>
              <a:pPr algn="ctr"/>
              <a:r>
                <a:rPr lang="en-US" sz="2000" b="1" dirty="0"/>
                <a:t>8</a:t>
              </a:r>
            </a:p>
          </p:txBody>
        </p:sp>
        <p:sp>
          <p:nvSpPr>
            <p:cNvPr id="35" name="TextBox 34"/>
            <p:cNvSpPr txBox="1"/>
            <p:nvPr/>
          </p:nvSpPr>
          <p:spPr>
            <a:xfrm>
              <a:off x="4524462" y="2589097"/>
              <a:ext cx="332142" cy="400110"/>
            </a:xfrm>
            <a:prstGeom prst="rect">
              <a:avLst/>
            </a:prstGeom>
            <a:noFill/>
          </p:spPr>
          <p:txBody>
            <a:bodyPr wrap="none" rtlCol="0">
              <a:spAutoFit/>
            </a:bodyPr>
            <a:lstStyle/>
            <a:p>
              <a:pPr algn="ctr"/>
              <a:r>
                <a:rPr lang="en-US" sz="2000" b="1" dirty="0"/>
                <a:t>9</a:t>
              </a:r>
            </a:p>
          </p:txBody>
        </p:sp>
        <p:sp>
          <p:nvSpPr>
            <p:cNvPr id="36" name="TextBox 35"/>
            <p:cNvSpPr txBox="1"/>
            <p:nvPr/>
          </p:nvSpPr>
          <p:spPr>
            <a:xfrm>
              <a:off x="4907924" y="2589097"/>
              <a:ext cx="479618" cy="400110"/>
            </a:xfrm>
            <a:prstGeom prst="rect">
              <a:avLst/>
            </a:prstGeom>
            <a:noFill/>
          </p:spPr>
          <p:txBody>
            <a:bodyPr wrap="none" rtlCol="0">
              <a:spAutoFit/>
            </a:bodyPr>
            <a:lstStyle/>
            <a:p>
              <a:pPr algn="ctr"/>
              <a:r>
                <a:rPr lang="en-US" sz="2000" b="1" dirty="0"/>
                <a:t>10</a:t>
              </a:r>
            </a:p>
          </p:txBody>
        </p:sp>
        <p:sp>
          <p:nvSpPr>
            <p:cNvPr id="37" name="TextBox 36"/>
            <p:cNvSpPr txBox="1"/>
            <p:nvPr/>
          </p:nvSpPr>
          <p:spPr>
            <a:xfrm>
              <a:off x="5365124" y="2589097"/>
              <a:ext cx="479618" cy="400110"/>
            </a:xfrm>
            <a:prstGeom prst="rect">
              <a:avLst/>
            </a:prstGeom>
            <a:noFill/>
          </p:spPr>
          <p:txBody>
            <a:bodyPr wrap="none" rtlCol="0">
              <a:spAutoFit/>
            </a:bodyPr>
            <a:lstStyle/>
            <a:p>
              <a:pPr algn="ctr"/>
              <a:r>
                <a:rPr lang="en-US" sz="2000" b="1" dirty="0"/>
                <a:t>11</a:t>
              </a:r>
            </a:p>
          </p:txBody>
        </p:sp>
        <p:sp>
          <p:nvSpPr>
            <p:cNvPr id="38" name="TextBox 37"/>
            <p:cNvSpPr txBox="1"/>
            <p:nvPr/>
          </p:nvSpPr>
          <p:spPr>
            <a:xfrm>
              <a:off x="5822324" y="2589097"/>
              <a:ext cx="479618" cy="400110"/>
            </a:xfrm>
            <a:prstGeom prst="rect">
              <a:avLst/>
            </a:prstGeom>
            <a:noFill/>
          </p:spPr>
          <p:txBody>
            <a:bodyPr wrap="none" rtlCol="0">
              <a:spAutoFit/>
            </a:bodyPr>
            <a:lstStyle/>
            <a:p>
              <a:pPr algn="ctr"/>
              <a:r>
                <a:rPr lang="en-US" sz="2000" b="1" dirty="0"/>
                <a:t>12</a:t>
              </a:r>
            </a:p>
          </p:txBody>
        </p:sp>
        <p:sp>
          <p:nvSpPr>
            <p:cNvPr id="39" name="TextBox 38"/>
            <p:cNvSpPr txBox="1"/>
            <p:nvPr/>
          </p:nvSpPr>
          <p:spPr>
            <a:xfrm>
              <a:off x="6279524" y="2589097"/>
              <a:ext cx="479618" cy="400110"/>
            </a:xfrm>
            <a:prstGeom prst="rect">
              <a:avLst/>
            </a:prstGeom>
            <a:noFill/>
          </p:spPr>
          <p:txBody>
            <a:bodyPr wrap="none" rtlCol="0">
              <a:spAutoFit/>
            </a:bodyPr>
            <a:lstStyle/>
            <a:p>
              <a:pPr algn="ctr"/>
              <a:r>
                <a:rPr lang="en-US" sz="2000" b="1" dirty="0"/>
                <a:t>13</a:t>
              </a:r>
            </a:p>
          </p:txBody>
        </p:sp>
        <p:sp>
          <p:nvSpPr>
            <p:cNvPr id="40" name="TextBox 39"/>
            <p:cNvSpPr txBox="1"/>
            <p:nvPr/>
          </p:nvSpPr>
          <p:spPr>
            <a:xfrm>
              <a:off x="6736724" y="2589097"/>
              <a:ext cx="479618" cy="400110"/>
            </a:xfrm>
            <a:prstGeom prst="rect">
              <a:avLst/>
            </a:prstGeom>
            <a:noFill/>
          </p:spPr>
          <p:txBody>
            <a:bodyPr wrap="none" rtlCol="0">
              <a:spAutoFit/>
            </a:bodyPr>
            <a:lstStyle/>
            <a:p>
              <a:pPr algn="ctr"/>
              <a:r>
                <a:rPr lang="en-US" sz="2000" b="1" dirty="0"/>
                <a:t>14</a:t>
              </a:r>
            </a:p>
          </p:txBody>
        </p:sp>
        <p:sp>
          <p:nvSpPr>
            <p:cNvPr id="41" name="TextBox 40"/>
            <p:cNvSpPr txBox="1"/>
            <p:nvPr/>
          </p:nvSpPr>
          <p:spPr>
            <a:xfrm>
              <a:off x="7193924" y="2589097"/>
              <a:ext cx="479618" cy="400110"/>
            </a:xfrm>
            <a:prstGeom prst="rect">
              <a:avLst/>
            </a:prstGeom>
            <a:noFill/>
          </p:spPr>
          <p:txBody>
            <a:bodyPr wrap="none" rtlCol="0">
              <a:spAutoFit/>
            </a:bodyPr>
            <a:lstStyle/>
            <a:p>
              <a:pPr algn="ctr"/>
              <a:r>
                <a:rPr lang="en-US" sz="2000" b="1" dirty="0"/>
                <a:t>15</a:t>
              </a:r>
            </a:p>
          </p:txBody>
        </p:sp>
        <p:sp>
          <p:nvSpPr>
            <p:cNvPr id="42" name="TextBox 41"/>
            <p:cNvSpPr txBox="1"/>
            <p:nvPr/>
          </p:nvSpPr>
          <p:spPr>
            <a:xfrm>
              <a:off x="7651124" y="2589097"/>
              <a:ext cx="479618" cy="400110"/>
            </a:xfrm>
            <a:prstGeom prst="rect">
              <a:avLst/>
            </a:prstGeom>
            <a:noFill/>
          </p:spPr>
          <p:txBody>
            <a:bodyPr wrap="none" rtlCol="0">
              <a:spAutoFit/>
            </a:bodyPr>
            <a:lstStyle/>
            <a:p>
              <a:pPr algn="ctr"/>
              <a:r>
                <a:rPr lang="en-US" sz="2000" b="1" dirty="0"/>
                <a:t>16</a:t>
              </a:r>
            </a:p>
          </p:txBody>
        </p:sp>
        <p:sp>
          <p:nvSpPr>
            <p:cNvPr id="43" name="TextBox 42"/>
            <p:cNvSpPr txBox="1"/>
            <p:nvPr/>
          </p:nvSpPr>
          <p:spPr>
            <a:xfrm>
              <a:off x="8108324" y="2589097"/>
              <a:ext cx="479618" cy="400110"/>
            </a:xfrm>
            <a:prstGeom prst="rect">
              <a:avLst/>
            </a:prstGeom>
            <a:noFill/>
          </p:spPr>
          <p:txBody>
            <a:bodyPr wrap="none" rtlCol="0">
              <a:spAutoFit/>
            </a:bodyPr>
            <a:lstStyle/>
            <a:p>
              <a:pPr algn="ctr"/>
              <a:r>
                <a:rPr lang="en-US" sz="2000" b="1" dirty="0"/>
                <a:t>17</a:t>
              </a:r>
            </a:p>
          </p:txBody>
        </p:sp>
      </p:grpSp>
      <p:sp>
        <p:nvSpPr>
          <p:cNvPr id="44" name="Rectangle 43"/>
          <p:cNvSpPr/>
          <p:nvPr/>
        </p:nvSpPr>
        <p:spPr>
          <a:xfrm>
            <a:off x="394671" y="1649464"/>
            <a:ext cx="1371600"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P1</a:t>
            </a:r>
          </a:p>
        </p:txBody>
      </p:sp>
      <p:sp>
        <p:nvSpPr>
          <p:cNvPr id="45" name="Rectangle 44"/>
          <p:cNvSpPr/>
          <p:nvPr/>
        </p:nvSpPr>
        <p:spPr>
          <a:xfrm>
            <a:off x="1766270" y="1649464"/>
            <a:ext cx="4572001" cy="762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P2</a:t>
            </a:r>
            <a:endParaRPr lang="en-US" sz="2000" b="1" dirty="0"/>
          </a:p>
        </p:txBody>
      </p:sp>
      <p:sp>
        <p:nvSpPr>
          <p:cNvPr id="50" name="Rectangle 49"/>
          <p:cNvSpPr/>
          <p:nvPr/>
        </p:nvSpPr>
        <p:spPr>
          <a:xfrm>
            <a:off x="6338271" y="1649464"/>
            <a:ext cx="914400" cy="762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P5</a:t>
            </a:r>
          </a:p>
        </p:txBody>
      </p:sp>
      <p:sp>
        <p:nvSpPr>
          <p:cNvPr id="51" name="Rectangle 50"/>
          <p:cNvSpPr/>
          <p:nvPr/>
        </p:nvSpPr>
        <p:spPr>
          <a:xfrm>
            <a:off x="3085440" y="3875019"/>
            <a:ext cx="1595572" cy="102341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a:t>Kernel</a:t>
            </a:r>
            <a:endParaRPr lang="en-US" sz="2800" b="1" dirty="0"/>
          </a:p>
        </p:txBody>
      </p:sp>
      <p:sp>
        <p:nvSpPr>
          <p:cNvPr id="52" name="Rounded Rectangular Callout 51"/>
          <p:cNvSpPr/>
          <p:nvPr/>
        </p:nvSpPr>
        <p:spPr>
          <a:xfrm>
            <a:off x="621209" y="912936"/>
            <a:ext cx="1043582" cy="665910"/>
          </a:xfrm>
          <a:prstGeom prst="wedgeRoundRectCallout">
            <a:avLst>
              <a:gd name="adj1" fmla="val -7622"/>
              <a:gd name="adj2" fmla="val 9056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k, I'm done</a:t>
            </a:r>
          </a:p>
        </p:txBody>
      </p:sp>
      <p:sp>
        <p:nvSpPr>
          <p:cNvPr id="53" name="Rounded Rectangular Callout 52"/>
          <p:cNvSpPr/>
          <p:nvPr/>
        </p:nvSpPr>
        <p:spPr>
          <a:xfrm>
            <a:off x="1828800" y="3542064"/>
            <a:ext cx="1147124" cy="665910"/>
          </a:xfrm>
          <a:prstGeom prst="wedgeRoundRectCallout">
            <a:avLst>
              <a:gd name="adj1" fmla="val 63922"/>
              <a:gd name="adj2" fmla="val 89306"/>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P2, your turn</a:t>
            </a:r>
          </a:p>
        </p:txBody>
      </p:sp>
      <p:sp>
        <p:nvSpPr>
          <p:cNvPr id="54" name="Rounded Rectangular Callout 53"/>
          <p:cNvSpPr/>
          <p:nvPr/>
        </p:nvSpPr>
        <p:spPr>
          <a:xfrm>
            <a:off x="2694993" y="936128"/>
            <a:ext cx="1156671" cy="665910"/>
          </a:xfrm>
          <a:prstGeom prst="wedgeRoundRectCallout">
            <a:avLst>
              <a:gd name="adj1" fmla="val 43175"/>
              <a:gd name="adj2" fmla="val 98125"/>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doo </a:t>
            </a:r>
            <a:r>
              <a:rPr lang="en-US" sz="1800">
                <a:solidFill>
                  <a:schemeClr val="tx1"/>
                </a:solidFill>
              </a:rPr>
              <a:t>dee doo</a:t>
            </a:r>
            <a:endParaRPr lang="en-US" sz="1800" dirty="0">
              <a:solidFill>
                <a:schemeClr val="tx1"/>
              </a:solidFill>
            </a:endParaRPr>
          </a:p>
        </p:txBody>
      </p:sp>
      <p:sp>
        <p:nvSpPr>
          <p:cNvPr id="55" name="Rounded Rectangular Callout 54"/>
          <p:cNvSpPr/>
          <p:nvPr/>
        </p:nvSpPr>
        <p:spPr>
          <a:xfrm>
            <a:off x="4882024" y="3498168"/>
            <a:ext cx="1563311" cy="915636"/>
          </a:xfrm>
          <a:prstGeom prst="wedgeRoundRectCallout">
            <a:avLst>
              <a:gd name="adj1" fmla="val -58265"/>
              <a:gd name="adj2" fmla="val 77968"/>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ok P2 that's enough</a:t>
            </a:r>
            <a:r>
              <a:rPr lang="mr-IN" sz="1800" dirty="0">
                <a:solidFill>
                  <a:srgbClr val="FF0000"/>
                </a:solidFill>
              </a:rPr>
              <a:t>…</a:t>
            </a:r>
            <a:r>
              <a:rPr lang="en-US" sz="1800" dirty="0">
                <a:solidFill>
                  <a:srgbClr val="FF0000"/>
                </a:solidFill>
              </a:rPr>
              <a:t> P5, go!</a:t>
            </a:r>
          </a:p>
        </p:txBody>
      </p:sp>
      <p:sp>
        <p:nvSpPr>
          <p:cNvPr id="56" name="Rounded Rectangular Callout 55"/>
          <p:cNvSpPr/>
          <p:nvPr/>
        </p:nvSpPr>
        <p:spPr>
          <a:xfrm>
            <a:off x="4648899" y="1103975"/>
            <a:ext cx="1358055" cy="665910"/>
          </a:xfrm>
          <a:prstGeom prst="wedgeRoundRectCallout">
            <a:avLst>
              <a:gd name="adj1" fmla="val -66660"/>
              <a:gd name="adj2" fmla="val 9056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but.. but I wasn't</a:t>
            </a:r>
            <a:r>
              <a:rPr lang="mr-IN" sz="1200" dirty="0">
                <a:solidFill>
                  <a:schemeClr val="tx1"/>
                </a:solidFill>
              </a:rPr>
              <a:t>…</a:t>
            </a:r>
            <a:endParaRPr lang="en-US" sz="1200" dirty="0">
              <a:solidFill>
                <a:schemeClr val="tx1"/>
              </a:solidFill>
            </a:endParaRPr>
          </a:p>
        </p:txBody>
      </p:sp>
      <p:sp>
        <p:nvSpPr>
          <p:cNvPr id="57" name="Rounded Rectangular Callout 56"/>
          <p:cNvSpPr/>
          <p:nvPr/>
        </p:nvSpPr>
        <p:spPr>
          <a:xfrm>
            <a:off x="7326916" y="1269083"/>
            <a:ext cx="1358055" cy="665910"/>
          </a:xfrm>
          <a:prstGeom prst="wedgeRoundRectCallout">
            <a:avLst>
              <a:gd name="adj1" fmla="val -66660"/>
              <a:gd name="adj2" fmla="val 9056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a:solidFill>
                  <a:schemeClr val="tx1"/>
                </a:solidFill>
              </a:rPr>
              <a:t>haha</a:t>
            </a:r>
            <a:r>
              <a:rPr lang="en-US" sz="1200" dirty="0">
                <a:solidFill>
                  <a:schemeClr val="tx1"/>
                </a:solidFill>
              </a:rPr>
              <a:t> </a:t>
            </a:r>
            <a:r>
              <a:rPr lang="en-US" sz="1200" dirty="0" err="1">
                <a:solidFill>
                  <a:schemeClr val="tx1"/>
                </a:solidFill>
              </a:rPr>
              <a:t>suckerrrr</a:t>
            </a:r>
            <a:endParaRPr lang="en-US" sz="1200" dirty="0">
              <a:solidFill>
                <a:schemeClr val="tx1"/>
              </a:solidFill>
            </a:endParaRPr>
          </a:p>
        </p:txBody>
      </p:sp>
      <p:sp>
        <p:nvSpPr>
          <p:cNvPr id="46" name="TextBox 45">
            <a:extLst>
              <a:ext uri="{FF2B5EF4-FFF2-40B4-BE49-F238E27FC236}">
                <a16:creationId xmlns:a16="http://schemas.microsoft.com/office/drawing/2014/main" id="{7226E81B-5E42-DC07-B5E1-F5D1E414E434}"/>
              </a:ext>
            </a:extLst>
          </p:cNvPr>
          <p:cNvSpPr txBox="1"/>
          <p:nvPr/>
        </p:nvSpPr>
        <p:spPr>
          <a:xfrm>
            <a:off x="6622673" y="3690529"/>
            <a:ext cx="2414244" cy="1446550"/>
          </a:xfrm>
          <a:prstGeom prst="rect">
            <a:avLst/>
          </a:prstGeom>
          <a:noFill/>
        </p:spPr>
        <p:txBody>
          <a:bodyPr wrap="square" rtlCol="0">
            <a:spAutoFit/>
          </a:bodyPr>
          <a:lstStyle/>
          <a:p>
            <a:pPr algn="ctr"/>
            <a:r>
              <a:rPr lang="en-US" sz="2200" dirty="0"/>
              <a:t>(to be clear, P2 isn’t “dead,” it was just forced to give up the CPU.)</a:t>
            </a:r>
            <a:endParaRPr lang="en-US" sz="2200" i="1" dirty="0"/>
          </a:p>
        </p:txBody>
      </p:sp>
    </p:spTree>
    <p:extLst>
      <p:ext uri="{BB962C8B-B14F-4D97-AF65-F5344CB8AC3E}">
        <p14:creationId xmlns:p14="http://schemas.microsoft.com/office/powerpoint/2010/main" val="14338298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5" grpId="0" animBg="1"/>
      <p:bldP spid="50" grpId="0" animBg="1"/>
      <p:bldP spid="51" grpId="0" animBg="1"/>
      <p:bldP spid="52" grpId="0" animBg="1"/>
      <p:bldP spid="53" grpId="0" animBg="1"/>
      <p:bldP spid="54" grpId="0" animBg="1"/>
      <p:bldP spid="55" grpId="0" animBg="1"/>
      <p:bldP spid="56" grpId="0" animBg="1"/>
      <p:bldP spid="57" grpId="0" animBg="1"/>
      <p:bldP spid="4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Interrupted by an interrupt (animated)</a:t>
            </a:r>
          </a:p>
        </p:txBody>
      </p:sp>
      <p:sp>
        <p:nvSpPr>
          <p:cNvPr id="3" name="Content Placeholder 2"/>
          <p:cNvSpPr>
            <a:spLocks noGrp="1"/>
          </p:cNvSpPr>
          <p:nvPr>
            <p:ph idx="1"/>
          </p:nvPr>
        </p:nvSpPr>
        <p:spPr>
          <a:xfrm>
            <a:off x="152400" y="495301"/>
            <a:ext cx="8991600" cy="533399"/>
          </a:xfrm>
        </p:spPr>
        <p:txBody>
          <a:bodyPr/>
          <a:lstStyle/>
          <a:p>
            <a:r>
              <a:rPr lang="en-US" dirty="0"/>
              <a:t>to make this work, we need special </a:t>
            </a:r>
            <a:r>
              <a:rPr lang="en-US" b="1" dirty="0"/>
              <a:t>hardware</a:t>
            </a:r>
            <a:r>
              <a:rPr lang="en-US" dirty="0"/>
              <a:t> in the CPU</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17</a:t>
            </a:fld>
            <a:endParaRPr lang="en-US"/>
          </a:p>
        </p:txBody>
      </p:sp>
      <p:sp>
        <p:nvSpPr>
          <p:cNvPr id="6" name="Octagon 5"/>
          <p:cNvSpPr/>
          <p:nvPr/>
        </p:nvSpPr>
        <p:spPr>
          <a:xfrm>
            <a:off x="1241571" y="1257300"/>
            <a:ext cx="2133600" cy="2133600"/>
          </a:xfrm>
          <a:prstGeom prst="octagon">
            <a:avLst>
              <a:gd name="adj" fmla="val 5698"/>
            </a:avLst>
          </a:prstGeom>
        </p:spPr>
        <p:style>
          <a:lnRef idx="0">
            <a:schemeClr val="accent4"/>
          </a:lnRef>
          <a:fillRef idx="3">
            <a:schemeClr val="accent4"/>
          </a:fillRef>
          <a:effectRef idx="3">
            <a:schemeClr val="accent4"/>
          </a:effectRef>
          <a:fontRef idx="minor">
            <a:schemeClr val="lt1"/>
          </a:fontRef>
        </p:style>
        <p:txBody>
          <a:bodyPr rtlCol="0" anchor="b"/>
          <a:lstStyle/>
          <a:p>
            <a:pPr algn="ctr"/>
            <a:r>
              <a:rPr lang="en-US" sz="3600" b="1" dirty="0"/>
              <a:t>CPU</a:t>
            </a:r>
          </a:p>
        </p:txBody>
      </p:sp>
      <p:pic>
        <p:nvPicPr>
          <p:cNvPr id="7174" name="Picture 6" descr="mage result for stopwatch 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6843" y="1223146"/>
            <a:ext cx="966914" cy="116205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5344030" y="2033584"/>
            <a:ext cx="1595572" cy="102341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a:t>Kernel</a:t>
            </a:r>
            <a:endParaRPr lang="en-US" sz="2800" b="1" dirty="0"/>
          </a:p>
        </p:txBody>
      </p:sp>
      <p:sp>
        <p:nvSpPr>
          <p:cNvPr id="11" name="Rounded Rectangular Callout 10"/>
          <p:cNvSpPr/>
          <p:nvPr/>
        </p:nvSpPr>
        <p:spPr>
          <a:xfrm>
            <a:off x="4810630" y="1035442"/>
            <a:ext cx="2362200" cy="665910"/>
          </a:xfrm>
          <a:prstGeom prst="wedgeRoundRectCallout">
            <a:avLst>
              <a:gd name="adj1" fmla="val 3671"/>
              <a:gd name="adj2" fmla="val 144736"/>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hey </a:t>
            </a:r>
            <a:r>
              <a:rPr lang="en-US" sz="1800" b="1" dirty="0">
                <a:solidFill>
                  <a:srgbClr val="FF0000"/>
                </a:solidFill>
              </a:rPr>
              <a:t>timer</a:t>
            </a:r>
            <a:r>
              <a:rPr lang="en-US" sz="1800" dirty="0">
                <a:solidFill>
                  <a:srgbClr val="FF0000"/>
                </a:solidFill>
              </a:rPr>
              <a:t>, wake me up in 100ms</a:t>
            </a:r>
          </a:p>
        </p:txBody>
      </p:sp>
      <p:sp>
        <p:nvSpPr>
          <p:cNvPr id="12" name="Rounded Rectangular Callout 11"/>
          <p:cNvSpPr/>
          <p:nvPr/>
        </p:nvSpPr>
        <p:spPr>
          <a:xfrm>
            <a:off x="7199395" y="2338975"/>
            <a:ext cx="1524000" cy="665910"/>
          </a:xfrm>
          <a:prstGeom prst="wedgeRoundRectCallout">
            <a:avLst>
              <a:gd name="adj1" fmla="val -80549"/>
              <a:gd name="adj2" fmla="val -65647"/>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P2, gtfo</a:t>
            </a:r>
          </a:p>
        </p:txBody>
      </p:sp>
      <p:sp>
        <p:nvSpPr>
          <p:cNvPr id="13" name="Rectangle 12"/>
          <p:cNvSpPr/>
          <p:nvPr/>
        </p:nvSpPr>
        <p:spPr>
          <a:xfrm rot="608186">
            <a:off x="1536200" y="1762605"/>
            <a:ext cx="1219200" cy="762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P2</a:t>
            </a:r>
            <a:endParaRPr lang="en-US" sz="2000" b="1" dirty="0"/>
          </a:p>
        </p:txBody>
      </p:sp>
      <p:sp>
        <p:nvSpPr>
          <p:cNvPr id="14" name="Rounded Rectangular Callout 13"/>
          <p:cNvSpPr/>
          <p:nvPr/>
        </p:nvSpPr>
        <p:spPr>
          <a:xfrm rot="621614">
            <a:off x="2158271" y="1005352"/>
            <a:ext cx="1156671" cy="665910"/>
          </a:xfrm>
          <a:prstGeom prst="wedgeRoundRectCallout">
            <a:avLst>
              <a:gd name="adj1" fmla="val -38055"/>
              <a:gd name="adj2" fmla="val 96865"/>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err="1">
                <a:solidFill>
                  <a:schemeClr val="tx1"/>
                </a:solidFill>
              </a:rPr>
              <a:t>wheee</a:t>
            </a:r>
            <a:r>
              <a:rPr lang="en-US" sz="1800" dirty="0">
                <a:solidFill>
                  <a:schemeClr val="tx1"/>
                </a:solidFill>
              </a:rPr>
              <a:t>!!!</a:t>
            </a:r>
          </a:p>
        </p:txBody>
      </p:sp>
      <p:sp>
        <p:nvSpPr>
          <p:cNvPr id="15" name="Rounded Rectangular Callout 14"/>
          <p:cNvSpPr/>
          <p:nvPr/>
        </p:nvSpPr>
        <p:spPr>
          <a:xfrm>
            <a:off x="3753229" y="2545292"/>
            <a:ext cx="1156671" cy="665910"/>
          </a:xfrm>
          <a:prstGeom prst="wedgeRoundRectCallout">
            <a:avLst>
              <a:gd name="adj1" fmla="val -22860"/>
              <a:gd name="adj2" fmla="val -10902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RING RING!!!!</a:t>
            </a:r>
          </a:p>
        </p:txBody>
      </p:sp>
      <p:sp>
        <p:nvSpPr>
          <p:cNvPr id="16" name="TextBox 15"/>
          <p:cNvSpPr txBox="1"/>
          <p:nvPr/>
        </p:nvSpPr>
        <p:spPr>
          <a:xfrm>
            <a:off x="1842296" y="3438955"/>
            <a:ext cx="5330534" cy="430887"/>
          </a:xfrm>
          <a:prstGeom prst="rect">
            <a:avLst/>
          </a:prstGeom>
          <a:noFill/>
        </p:spPr>
        <p:txBody>
          <a:bodyPr wrap="square" rtlCol="0">
            <a:spAutoFit/>
          </a:bodyPr>
          <a:lstStyle/>
          <a:p>
            <a:pPr algn="ctr"/>
            <a:r>
              <a:rPr lang="en-US" sz="2200" dirty="0"/>
              <a:t>the timer causes a </a:t>
            </a:r>
            <a:r>
              <a:rPr lang="en-US" sz="2200" b="1" dirty="0"/>
              <a:t>hardware interrupt</a:t>
            </a:r>
            <a:r>
              <a:rPr lang="mr-IN" sz="2200" b="1" dirty="0"/>
              <a:t>…</a:t>
            </a:r>
            <a:endParaRPr lang="en-US" sz="2200" i="1" dirty="0"/>
          </a:p>
        </p:txBody>
      </p:sp>
      <p:sp>
        <p:nvSpPr>
          <p:cNvPr id="17" name="TextBox 16"/>
          <p:cNvSpPr txBox="1"/>
          <p:nvPr/>
        </p:nvSpPr>
        <p:spPr>
          <a:xfrm>
            <a:off x="861724" y="3853495"/>
            <a:ext cx="7291676" cy="430887"/>
          </a:xfrm>
          <a:prstGeom prst="rect">
            <a:avLst/>
          </a:prstGeom>
          <a:noFill/>
        </p:spPr>
        <p:txBody>
          <a:bodyPr wrap="square" rtlCol="0">
            <a:spAutoFit/>
          </a:bodyPr>
          <a:lstStyle/>
          <a:p>
            <a:pPr algn="ctr"/>
            <a:r>
              <a:rPr lang="mr-IN" sz="2200" dirty="0"/>
              <a:t>…</a:t>
            </a:r>
            <a:r>
              <a:rPr lang="en-US" sz="2200" dirty="0"/>
              <a:t>and only the </a:t>
            </a:r>
            <a:r>
              <a:rPr lang="en-US" sz="2200" b="1" dirty="0"/>
              <a:t>kernel</a:t>
            </a:r>
            <a:r>
              <a:rPr lang="en-US" sz="2200" dirty="0"/>
              <a:t> is allowed to respond to interrupts.</a:t>
            </a:r>
            <a:endParaRPr lang="en-US" sz="2200" i="1" dirty="0"/>
          </a:p>
        </p:txBody>
      </p:sp>
      <p:sp>
        <p:nvSpPr>
          <p:cNvPr id="18" name="TextBox 17"/>
          <p:cNvSpPr txBox="1"/>
          <p:nvPr/>
        </p:nvSpPr>
        <p:spPr>
          <a:xfrm>
            <a:off x="556924" y="4379104"/>
            <a:ext cx="7901276" cy="769441"/>
          </a:xfrm>
          <a:prstGeom prst="rect">
            <a:avLst/>
          </a:prstGeom>
          <a:noFill/>
        </p:spPr>
        <p:txBody>
          <a:bodyPr wrap="square" rtlCol="0">
            <a:spAutoFit/>
          </a:bodyPr>
          <a:lstStyle/>
          <a:p>
            <a:pPr algn="ctr"/>
            <a:r>
              <a:rPr lang="en-US" sz="2200" dirty="0"/>
              <a:t>the </a:t>
            </a:r>
            <a:r>
              <a:rPr lang="en-US" sz="2200" b="1" dirty="0"/>
              <a:t>quantum </a:t>
            </a:r>
            <a:r>
              <a:rPr lang="en-US" sz="2200" dirty="0"/>
              <a:t>is how long a process is allowed to run before it's preempted (i.e. how long the timer is set for).</a:t>
            </a:r>
            <a:endParaRPr lang="en-US" sz="2200" b="1" dirty="0"/>
          </a:p>
        </p:txBody>
      </p:sp>
    </p:spTree>
    <p:extLst>
      <p:ext uri="{BB962C8B-B14F-4D97-AF65-F5344CB8AC3E}">
        <p14:creationId xmlns:p14="http://schemas.microsoft.com/office/powerpoint/2010/main" val="11486378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xit" presetSubtype="0" fill="hold" grpId="1" nodeType="withEffect">
                                  <p:stCondLst>
                                    <p:cond delay="0"/>
                                  </p:stCondLst>
                                  <p:childTnLst>
                                    <p:set>
                                      <p:cBhvr>
                                        <p:cTn id="30" dur="1" fill="hold">
                                          <p:stCondLst>
                                            <p:cond delay="0"/>
                                          </p:stCondLst>
                                        </p:cTn>
                                        <p:tgtEl>
                                          <p:spTgt spid="1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P spid="12" grpId="0" animBg="1"/>
      <p:bldP spid="13" grpId="0" animBg="1"/>
      <p:bldP spid="14" grpId="0" animBg="1"/>
      <p:bldP spid="14" grpId="1" animBg="1"/>
      <p:bldP spid="15" grpId="0" animBg="1"/>
      <p:bldP spid="16" grpId="0"/>
      <p:bldP spid="17" grpId="0"/>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08D3B-B38A-E144-A5FF-4E18D0FD43D0}"/>
              </a:ext>
            </a:extLst>
          </p:cNvPr>
          <p:cNvSpPr>
            <a:spLocks noGrp="1"/>
          </p:cNvSpPr>
          <p:nvPr>
            <p:ph type="title"/>
          </p:nvPr>
        </p:nvSpPr>
        <p:spPr/>
        <p:txBody>
          <a:bodyPr/>
          <a:lstStyle/>
          <a:p>
            <a:r>
              <a:rPr lang="en-US" dirty="0"/>
              <a:t>Preemption </a:t>
            </a:r>
            <a:r>
              <a:rPr lang="en-US" i="1" dirty="0"/>
              <a:t>doesn’t</a:t>
            </a:r>
            <a:r>
              <a:rPr lang="en-US" dirty="0"/>
              <a:t> mean killing the process!</a:t>
            </a:r>
          </a:p>
        </p:txBody>
      </p:sp>
      <p:sp>
        <p:nvSpPr>
          <p:cNvPr id="3" name="Content Placeholder 2">
            <a:extLst>
              <a:ext uri="{FF2B5EF4-FFF2-40B4-BE49-F238E27FC236}">
                <a16:creationId xmlns:a16="http://schemas.microsoft.com/office/drawing/2014/main" id="{8B6E3C8E-38FA-0446-9A4D-6E2C49E99FB3}"/>
              </a:ext>
            </a:extLst>
          </p:cNvPr>
          <p:cNvSpPr>
            <a:spLocks noGrp="1"/>
          </p:cNvSpPr>
          <p:nvPr>
            <p:ph idx="1"/>
          </p:nvPr>
        </p:nvSpPr>
        <p:spPr/>
        <p:txBody>
          <a:bodyPr/>
          <a:lstStyle/>
          <a:p>
            <a:r>
              <a:rPr lang="en-US" dirty="0"/>
              <a:t>preemption is a strategy used by the kernel to</a:t>
            </a:r>
            <a:r>
              <a:rPr lang="en-US" i="1" dirty="0"/>
              <a:t> switch processes. </a:t>
            </a:r>
          </a:p>
          <a:p>
            <a:r>
              <a:rPr lang="en-US" b="1" dirty="0">
                <a:solidFill>
                  <a:srgbClr val="00B050"/>
                </a:solidFill>
              </a:rPr>
              <a:t>the preempted process isn’t killed, it’s just paused.</a:t>
            </a:r>
          </a:p>
          <a:p>
            <a:pPr lvl="1"/>
            <a:r>
              <a:rPr lang="en-US" dirty="0"/>
              <a:t>…it’s just that, the </a:t>
            </a:r>
            <a:r>
              <a:rPr lang="en-US" i="1" dirty="0"/>
              <a:t>kernel</a:t>
            </a:r>
            <a:r>
              <a:rPr lang="en-US" dirty="0"/>
              <a:t> decides when the process pauses, and the process has </a:t>
            </a:r>
            <a:r>
              <a:rPr lang="en-US" b="1" dirty="0"/>
              <a:t>no control over that.</a:t>
            </a:r>
          </a:p>
          <a:p>
            <a:r>
              <a:rPr lang="en-US" dirty="0"/>
              <a:t>a process could be paused </a:t>
            </a:r>
            <a:r>
              <a:rPr lang="en-US" i="1" dirty="0"/>
              <a:t>anytime, anywhere,</a:t>
            </a:r>
            <a:r>
              <a:rPr lang="en-US" dirty="0"/>
              <a:t> like:</a:t>
            </a:r>
          </a:p>
          <a:p>
            <a:pPr lvl="1"/>
            <a:r>
              <a:rPr lang="en-US" dirty="0"/>
              <a:t>after running for 5 seconds</a:t>
            </a:r>
          </a:p>
          <a:p>
            <a:pPr lvl="1"/>
            <a:r>
              <a:rPr lang="en-US" dirty="0"/>
              <a:t>after running for 5 microseconds</a:t>
            </a:r>
          </a:p>
          <a:p>
            <a:pPr lvl="1"/>
            <a:r>
              <a:rPr lang="en-US" dirty="0"/>
              <a:t>in the middle of a function</a:t>
            </a:r>
          </a:p>
          <a:p>
            <a:pPr lvl="1"/>
            <a:r>
              <a:rPr lang="en-US" b="1" i="1" dirty="0"/>
              <a:t>in the middle of an increment</a:t>
            </a:r>
          </a:p>
          <a:p>
            <a:pPr lvl="2"/>
            <a:r>
              <a:rPr lang="en-US" dirty="0"/>
              <a:t>oh we’ll see </a:t>
            </a:r>
            <a:r>
              <a:rPr lang="en-US" dirty="0">
                <a:sym typeface="Wingdings" pitchFamily="2" charset="2"/>
              </a:rPr>
              <a:t>(:</a:t>
            </a:r>
            <a:endParaRPr lang="en-US" dirty="0"/>
          </a:p>
        </p:txBody>
      </p:sp>
      <p:sp>
        <p:nvSpPr>
          <p:cNvPr id="4" name="Footer Placeholder 3">
            <a:extLst>
              <a:ext uri="{FF2B5EF4-FFF2-40B4-BE49-F238E27FC236}">
                <a16:creationId xmlns:a16="http://schemas.microsoft.com/office/drawing/2014/main" id="{F64D56A4-C1D2-8843-9AE2-63A97387761D}"/>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38E33E73-4AAA-594C-AE86-1D7946DFC6D7}"/>
              </a:ext>
            </a:extLst>
          </p:cNvPr>
          <p:cNvSpPr>
            <a:spLocks noGrp="1"/>
          </p:cNvSpPr>
          <p:nvPr>
            <p:ph type="sldNum" sz="quarter" idx="12"/>
          </p:nvPr>
        </p:nvSpPr>
        <p:spPr/>
        <p:txBody>
          <a:bodyPr/>
          <a:lstStyle/>
          <a:p>
            <a:fld id="{3552B95B-556F-44BD-91A5-D80C1B9E2BB3}" type="slidenum">
              <a:rPr lang="en-US" smtClean="0"/>
              <a:pPr/>
              <a:t>18</a:t>
            </a:fld>
            <a:endParaRPr lang="en-US"/>
          </a:p>
        </p:txBody>
      </p:sp>
    </p:spTree>
    <p:extLst>
      <p:ext uri="{BB962C8B-B14F-4D97-AF65-F5344CB8AC3E}">
        <p14:creationId xmlns:p14="http://schemas.microsoft.com/office/powerpoint/2010/main" val="375054601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Collaborative scheduling</a:t>
            </a:r>
          </a:p>
        </p:txBody>
      </p:sp>
      <p:sp>
        <p:nvSpPr>
          <p:cNvPr id="3" name="Content Placeholder 2"/>
          <p:cNvSpPr>
            <a:spLocks noGrp="1"/>
          </p:cNvSpPr>
          <p:nvPr>
            <p:ph idx="1"/>
          </p:nvPr>
        </p:nvSpPr>
        <p:spPr>
          <a:xfrm>
            <a:off x="152400" y="495301"/>
            <a:ext cx="8991600" cy="838199"/>
          </a:xfrm>
        </p:spPr>
        <p:txBody>
          <a:bodyPr/>
          <a:lstStyle/>
          <a:p>
            <a:r>
              <a:rPr lang="en-US" dirty="0"/>
              <a:t>in this method, </a:t>
            </a:r>
            <a:r>
              <a:rPr lang="en-US" b="1" dirty="0"/>
              <a:t>each process must say "I'm done with my turn" </a:t>
            </a:r>
            <a:r>
              <a:rPr lang="en-US" dirty="0"/>
              <a:t>before another process gets to run</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19</a:t>
            </a:fld>
            <a:endParaRPr lang="en-US"/>
          </a:p>
        </p:txBody>
      </p:sp>
      <p:sp>
        <p:nvSpPr>
          <p:cNvPr id="9" name="TextBox 8"/>
          <p:cNvSpPr txBox="1"/>
          <p:nvPr/>
        </p:nvSpPr>
        <p:spPr>
          <a:xfrm>
            <a:off x="294044" y="1536305"/>
            <a:ext cx="4697056" cy="1107996"/>
          </a:xfrm>
          <a:prstGeom prst="rect">
            <a:avLst/>
          </a:prstGeom>
          <a:noFill/>
        </p:spPr>
        <p:txBody>
          <a:bodyPr wrap="square" rtlCol="0">
            <a:spAutoFit/>
          </a:bodyPr>
          <a:lstStyle/>
          <a:p>
            <a:pPr algn="ctr"/>
            <a:r>
              <a:rPr lang="en-US" sz="2200" dirty="0"/>
              <a:t>this is simple to implement and doesn't require any fancy OS or hardware features!</a:t>
            </a:r>
          </a:p>
        </p:txBody>
      </p:sp>
      <p:sp>
        <p:nvSpPr>
          <p:cNvPr id="10" name="TextBox 9"/>
          <p:cNvSpPr txBox="1"/>
          <p:nvPr/>
        </p:nvSpPr>
        <p:spPr>
          <a:xfrm>
            <a:off x="533400" y="2906372"/>
            <a:ext cx="3962400" cy="769441"/>
          </a:xfrm>
          <a:prstGeom prst="rect">
            <a:avLst/>
          </a:prstGeom>
          <a:noFill/>
        </p:spPr>
        <p:txBody>
          <a:bodyPr wrap="square" rtlCol="0">
            <a:spAutoFit/>
          </a:bodyPr>
          <a:lstStyle/>
          <a:p>
            <a:pPr algn="ctr"/>
            <a:r>
              <a:rPr lang="mr-IN" sz="2200" dirty="0"/>
              <a:t>…</a:t>
            </a:r>
            <a:r>
              <a:rPr lang="en-US" sz="2200" dirty="0"/>
              <a:t>but we all know the problem with </a:t>
            </a:r>
            <a:r>
              <a:rPr lang="en-US" sz="2200" i="1" dirty="0"/>
              <a:t>taking turns</a:t>
            </a:r>
          </a:p>
        </p:txBody>
      </p:sp>
      <p:pic>
        <p:nvPicPr>
          <p:cNvPr id="6" name="Picture 2" descr="mage result for kid hogging video game"/>
          <p:cNvPicPr>
            <a:picLocks noChangeAspect="1" noChangeArrowheads="1"/>
          </p:cNvPicPr>
          <p:nvPr/>
        </p:nvPicPr>
        <p:blipFill rotWithShape="1">
          <a:blip r:embed="rId3">
            <a:extLst>
              <a:ext uri="{28A0092B-C50C-407E-A947-70E740481C1C}">
                <a14:useLocalDpi xmlns:a14="http://schemas.microsoft.com/office/drawing/2010/main" val="0"/>
              </a:ext>
            </a:extLst>
          </a:blip>
          <a:srcRect t="14908" b="-1"/>
          <a:stretch/>
        </p:blipFill>
        <p:spPr bwMode="auto">
          <a:xfrm>
            <a:off x="5486400" y="2400300"/>
            <a:ext cx="2857500" cy="202627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mage result for kid hogging video game"/>
          <p:cNvPicPr>
            <a:picLocks noChangeAspect="1" noChangeArrowheads="1"/>
          </p:cNvPicPr>
          <p:nvPr/>
        </p:nvPicPr>
        <p:blipFill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artisticPhotocopy/>
                    </a14:imgEffect>
                    <a14:imgEffect>
                      <a14:sharpenSoften amount="100000"/>
                    </a14:imgEffect>
                    <a14:imgEffect>
                      <a14:colorTemperature colorTemp="7745"/>
                    </a14:imgEffect>
                    <a14:imgEffect>
                      <a14:saturation sat="217000"/>
                    </a14:imgEffect>
                  </a14:imgLayer>
                </a14:imgProps>
              </a:ext>
              <a:ext uri="{28A0092B-C50C-407E-A947-70E740481C1C}">
                <a14:useLocalDpi xmlns:a14="http://schemas.microsoft.com/office/drawing/2010/main" val="0"/>
              </a:ext>
            </a:extLst>
          </a:blip>
          <a:srcRect t="14908" b="-1"/>
          <a:stretch/>
        </p:blipFill>
        <p:spPr bwMode="auto">
          <a:xfrm>
            <a:off x="5486400" y="2400300"/>
            <a:ext cx="2857500" cy="20262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5426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nodeType="clickEffect">
                                  <p:stCondLst>
                                    <p:cond delay="0"/>
                                  </p:stCondLst>
                                  <p:childTnLst>
                                    <p:animRot by="1020000">
                                      <p:cBhvr>
                                        <p:cTn id="18" dur="10000" fill="hold"/>
                                        <p:tgtEl>
                                          <p:spTgt spid="6"/>
                                        </p:tgtEl>
                                        <p:attrNameLst>
                                          <p:attrName>r</p:attrName>
                                        </p:attrNameLst>
                                      </p:cBhvr>
                                    </p:animRot>
                                  </p:childTnLst>
                                </p:cTn>
                              </p:par>
                              <p:par>
                                <p:cTn id="19" presetID="10"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0"/>
                                        <p:tgtEl>
                                          <p:spTgt spid="8"/>
                                        </p:tgtEl>
                                      </p:cBhvr>
                                    </p:animEffect>
                                  </p:childTnLst>
                                </p:cTn>
                              </p:par>
                              <p:par>
                                <p:cTn id="22" presetID="8" presetClass="emph" presetSubtype="0" fill="hold" nodeType="withEffect">
                                  <p:stCondLst>
                                    <p:cond delay="0"/>
                                  </p:stCondLst>
                                  <p:childTnLst>
                                    <p:animRot by="1020000">
                                      <p:cBhvr>
                                        <p:cTn id="23" dur="10000" fill="hold"/>
                                        <p:tgtEl>
                                          <p:spTgt spid="8"/>
                                        </p:tgtEl>
                                        <p:attrNameLst>
                                          <p:attrName>r</p:attrName>
                                        </p:attrNameLst>
                                      </p:cBhvr>
                                    </p:animRot>
                                  </p:childTnLst>
                                </p:cTn>
                              </p:par>
                              <p:par>
                                <p:cTn id="24" presetID="6" presetClass="emph" presetSubtype="0" fill="hold" nodeType="withEffect">
                                  <p:stCondLst>
                                    <p:cond delay="0"/>
                                  </p:stCondLst>
                                  <p:childTnLst>
                                    <p:animScale>
                                      <p:cBhvr>
                                        <p:cTn id="25" dur="10000" fill="hold"/>
                                        <p:tgtEl>
                                          <p:spTgt spid="6"/>
                                        </p:tgtEl>
                                      </p:cBhvr>
                                      <p:by x="800000" y="800000"/>
                                    </p:animScale>
                                  </p:childTnLst>
                                </p:cTn>
                              </p:par>
                              <p:par>
                                <p:cTn id="26" presetID="6" presetClass="emph" presetSubtype="0" fill="hold" nodeType="withEffect">
                                  <p:stCondLst>
                                    <p:cond delay="0"/>
                                  </p:stCondLst>
                                  <p:childTnLst>
                                    <p:animScale>
                                      <p:cBhvr>
                                        <p:cTn id="27" dur="10000" fill="hold"/>
                                        <p:tgtEl>
                                          <p:spTgt spid="8"/>
                                        </p:tgtEl>
                                      </p:cBhvr>
                                      <p:by x="800000" y="8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27DED-8023-8649-9CA5-790D06B0ED7E}"/>
              </a:ext>
            </a:extLst>
          </p:cNvPr>
          <p:cNvSpPr>
            <a:spLocks noGrp="1"/>
          </p:cNvSpPr>
          <p:nvPr>
            <p:ph type="title"/>
          </p:nvPr>
        </p:nvSpPr>
        <p:spPr/>
        <p:txBody>
          <a:bodyPr/>
          <a:lstStyle/>
          <a:p>
            <a:r>
              <a:rPr lang="en-US" dirty="0"/>
              <a:t>Class announcements</a:t>
            </a:r>
          </a:p>
        </p:txBody>
      </p:sp>
      <p:sp>
        <p:nvSpPr>
          <p:cNvPr id="3" name="Content Placeholder 2">
            <a:extLst>
              <a:ext uri="{FF2B5EF4-FFF2-40B4-BE49-F238E27FC236}">
                <a16:creationId xmlns:a16="http://schemas.microsoft.com/office/drawing/2014/main" id="{6DDBBFB8-90E9-D24B-BFB6-4C8AE70E1B40}"/>
              </a:ext>
            </a:extLst>
          </p:cNvPr>
          <p:cNvSpPr>
            <a:spLocks noGrp="1"/>
          </p:cNvSpPr>
          <p:nvPr>
            <p:ph idx="1"/>
          </p:nvPr>
        </p:nvSpPr>
        <p:spPr/>
        <p:txBody>
          <a:bodyPr/>
          <a:lstStyle/>
          <a:p>
            <a:r>
              <a:rPr lang="en-US" dirty="0"/>
              <a:t>have you done lab 7 </a:t>
            </a:r>
            <a:r>
              <a:rPr lang="en-US" dirty="0" err="1"/>
              <a:t>yeeeeeeeet</a:t>
            </a:r>
            <a:r>
              <a:rPr lang="en-US" dirty="0"/>
              <a:t>???</a:t>
            </a:r>
          </a:p>
        </p:txBody>
      </p:sp>
      <p:sp>
        <p:nvSpPr>
          <p:cNvPr id="4" name="Footer Placeholder 3">
            <a:extLst>
              <a:ext uri="{FF2B5EF4-FFF2-40B4-BE49-F238E27FC236}">
                <a16:creationId xmlns:a16="http://schemas.microsoft.com/office/drawing/2014/main" id="{A1082937-0A07-E147-AB31-44AD8368FBDF}"/>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10C0CF1B-C8EF-5D4E-8012-8E61D19DFB2F}"/>
              </a:ext>
            </a:extLst>
          </p:cNvPr>
          <p:cNvSpPr>
            <a:spLocks noGrp="1"/>
          </p:cNvSpPr>
          <p:nvPr>
            <p:ph type="sldNum" sz="quarter" idx="12"/>
          </p:nvPr>
        </p:nvSpPr>
        <p:spPr/>
        <p:txBody>
          <a:bodyPr/>
          <a:lstStyle/>
          <a:p>
            <a:fld id="{3552B95B-556F-44BD-91A5-D80C1B9E2BB3}" type="slidenum">
              <a:rPr lang="en-US" smtClean="0"/>
              <a:pPr/>
              <a:t>2</a:t>
            </a:fld>
            <a:endParaRPr lang="en-US"/>
          </a:p>
        </p:txBody>
      </p:sp>
    </p:spTree>
    <p:extLst>
      <p:ext uri="{BB962C8B-B14F-4D97-AF65-F5344CB8AC3E}">
        <p14:creationId xmlns:p14="http://schemas.microsoft.com/office/powerpoint/2010/main" val="262625956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 hog</a:t>
            </a:r>
          </a:p>
        </p:txBody>
      </p:sp>
      <p:sp>
        <p:nvSpPr>
          <p:cNvPr id="3" name="Content Placeholder 2"/>
          <p:cNvSpPr>
            <a:spLocks noGrp="1"/>
          </p:cNvSpPr>
          <p:nvPr>
            <p:ph idx="1"/>
          </p:nvPr>
        </p:nvSpPr>
        <p:spPr/>
        <p:txBody>
          <a:bodyPr/>
          <a:lstStyle/>
          <a:p>
            <a:r>
              <a:rPr lang="en-US" dirty="0"/>
              <a:t>the problem with collaborative scheduling is</a:t>
            </a:r>
            <a:r>
              <a:rPr lang="mr-IN" dirty="0"/>
              <a:t>…</a:t>
            </a:r>
            <a:endParaRPr lang="en-US" dirty="0"/>
          </a:p>
          <a:p>
            <a:r>
              <a:rPr lang="en-US" dirty="0"/>
              <a:t>if a process </a:t>
            </a:r>
            <a:r>
              <a:rPr lang="en-US" b="1" dirty="0"/>
              <a:t>never gives up the CPU, nothing else can run.</a:t>
            </a:r>
          </a:p>
          <a:p>
            <a:pPr lvl="1"/>
            <a:r>
              <a:rPr lang="en-US" b="1" i="1" dirty="0">
                <a:solidFill>
                  <a:srgbClr val="FF0000"/>
                </a:solidFill>
              </a:rPr>
              <a:t>not even the kernel.</a:t>
            </a:r>
          </a:p>
          <a:p>
            <a:r>
              <a:rPr lang="en-US" dirty="0"/>
              <a:t>so it's unfortunately really, really easy to make a collaboratively scheduled OS freeze</a:t>
            </a:r>
            <a:r>
              <a:rPr lang="mr-IN" dirty="0"/>
              <a:t>…</a:t>
            </a:r>
            <a:endParaRPr lang="en-US" dirty="0"/>
          </a:p>
          <a:p>
            <a:pPr marL="0" indent="0" algn="ctr">
              <a:buNone/>
            </a:pPr>
            <a:r>
              <a:rPr lang="en-US" sz="2800" b="1" dirty="0">
                <a:solidFill>
                  <a:srgbClr val="FF0000"/>
                </a:solidFill>
                <a:latin typeface="Consolas" charset="0"/>
                <a:ea typeface="Consolas" charset="0"/>
                <a:cs typeface="Consolas" charset="0"/>
              </a:rPr>
              <a:t>while</a:t>
            </a:r>
            <a:r>
              <a:rPr lang="en-US" sz="2800" b="1" dirty="0">
                <a:latin typeface="Consolas" charset="0"/>
                <a:ea typeface="Consolas" charset="0"/>
                <a:cs typeface="Consolas" charset="0"/>
              </a:rPr>
              <a:t>(</a:t>
            </a:r>
            <a:r>
              <a:rPr lang="en-US" sz="2800" b="1" dirty="0">
                <a:solidFill>
                  <a:srgbClr val="FF0000"/>
                </a:solidFill>
                <a:latin typeface="Consolas" charset="0"/>
                <a:ea typeface="Consolas" charset="0"/>
                <a:cs typeface="Consolas" charset="0"/>
              </a:rPr>
              <a:t>true</a:t>
            </a:r>
            <a:r>
              <a:rPr lang="en-US" sz="2800" b="1" dirty="0">
                <a:latin typeface="Consolas" charset="0"/>
                <a:ea typeface="Consolas" charset="0"/>
                <a:cs typeface="Consolas" charset="0"/>
              </a:rPr>
              <a:t>) {}</a:t>
            </a:r>
            <a:endParaRPr lang="en-US" dirty="0"/>
          </a:p>
          <a:p>
            <a:r>
              <a:rPr lang="en-US" dirty="0" err="1"/>
              <a:t>aaaand</a:t>
            </a:r>
            <a:r>
              <a:rPr lang="en-US" dirty="0"/>
              <a:t> now you have to restart the computer.</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20</a:t>
            </a:fld>
            <a:endParaRPr lang="en-US"/>
          </a:p>
        </p:txBody>
      </p:sp>
    </p:spTree>
    <p:extLst>
      <p:ext uri="{BB962C8B-B14F-4D97-AF65-F5344CB8AC3E}">
        <p14:creationId xmlns:p14="http://schemas.microsoft.com/office/powerpoint/2010/main" val="138078664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Blocking</a:t>
            </a:r>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21</a:t>
            </a:fld>
            <a:endParaRPr lang="en-US"/>
          </a:p>
        </p:txBody>
      </p:sp>
    </p:spTree>
    <p:extLst>
      <p:ext uri="{BB962C8B-B14F-4D97-AF65-F5344CB8AC3E}">
        <p14:creationId xmlns:p14="http://schemas.microsoft.com/office/powerpoint/2010/main" val="110524795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This is not a trick question</a:t>
            </a:r>
          </a:p>
        </p:txBody>
      </p:sp>
      <p:sp>
        <p:nvSpPr>
          <p:cNvPr id="3" name="Content Placeholder 2"/>
          <p:cNvSpPr>
            <a:spLocks noGrp="1"/>
          </p:cNvSpPr>
          <p:nvPr>
            <p:ph idx="1"/>
          </p:nvPr>
        </p:nvSpPr>
        <p:spPr>
          <a:xfrm>
            <a:off x="152400" y="495301"/>
            <a:ext cx="8991600" cy="593923"/>
          </a:xfrm>
        </p:spPr>
        <p:txBody>
          <a:bodyPr/>
          <a:lstStyle/>
          <a:p>
            <a:r>
              <a:rPr lang="en-US" dirty="0"/>
              <a:t>when you call a function, what happens?</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22</a:t>
            </a:fld>
            <a:endParaRPr lang="en-US"/>
          </a:p>
        </p:txBody>
      </p:sp>
      <p:sp>
        <p:nvSpPr>
          <p:cNvPr id="6" name="TextBox 5"/>
          <p:cNvSpPr txBox="1"/>
          <p:nvPr/>
        </p:nvSpPr>
        <p:spPr>
          <a:xfrm>
            <a:off x="1143000" y="1181101"/>
            <a:ext cx="2747868" cy="1815882"/>
          </a:xfrm>
          <a:prstGeom prst="rect">
            <a:avLst/>
          </a:prstGeom>
          <a:noFill/>
        </p:spPr>
        <p:txBody>
          <a:bodyPr wrap="none" rtlCol="0">
            <a:spAutoFit/>
          </a:bodyPr>
          <a:lstStyle/>
          <a:p>
            <a:r>
              <a:rPr lang="en-US" sz="2800" b="1" dirty="0">
                <a:solidFill>
                  <a:srgbClr val="FF0000"/>
                </a:solidFill>
                <a:latin typeface="Consolas" charset="0"/>
                <a:ea typeface="Consolas" charset="0"/>
                <a:cs typeface="Consolas" charset="0"/>
              </a:rPr>
              <a:t>void</a:t>
            </a:r>
            <a:r>
              <a:rPr lang="en-US" sz="2800" b="1" dirty="0">
                <a:latin typeface="Consolas" charset="0"/>
                <a:ea typeface="Consolas" charset="0"/>
                <a:cs typeface="Consolas" charset="0"/>
              </a:rPr>
              <a:t> fork() {</a:t>
            </a:r>
            <a:br>
              <a:rPr lang="en-US" sz="2800" b="1" dirty="0">
                <a:latin typeface="Consolas" charset="0"/>
                <a:ea typeface="Consolas" charset="0"/>
                <a:cs typeface="Consolas" charset="0"/>
              </a:rPr>
            </a:br>
            <a:r>
              <a:rPr lang="en-US" sz="2800" b="1" dirty="0">
                <a:latin typeface="Consolas" charset="0"/>
                <a:ea typeface="Consolas" charset="0"/>
                <a:cs typeface="Consolas" charset="0"/>
              </a:rPr>
              <a:t>    knife();</a:t>
            </a:r>
          </a:p>
          <a:p>
            <a:r>
              <a:rPr lang="en-US" sz="2800" b="1" dirty="0">
                <a:latin typeface="Consolas" charset="0"/>
                <a:ea typeface="Consolas" charset="0"/>
                <a:cs typeface="Consolas" charset="0"/>
              </a:rPr>
              <a:t>    spoon++;</a:t>
            </a:r>
          </a:p>
          <a:p>
            <a:r>
              <a:rPr lang="en-US" sz="2800" b="1" dirty="0">
                <a:latin typeface="Consolas" charset="0"/>
                <a:ea typeface="Consolas" charset="0"/>
                <a:cs typeface="Consolas" charset="0"/>
              </a:rPr>
              <a:t>}</a:t>
            </a:r>
          </a:p>
        </p:txBody>
      </p:sp>
      <p:sp>
        <p:nvSpPr>
          <p:cNvPr id="7" name="TextBox 6"/>
          <p:cNvSpPr txBox="1"/>
          <p:nvPr/>
        </p:nvSpPr>
        <p:spPr>
          <a:xfrm>
            <a:off x="4800600" y="1181100"/>
            <a:ext cx="2945037" cy="1815882"/>
          </a:xfrm>
          <a:prstGeom prst="rect">
            <a:avLst/>
          </a:prstGeom>
          <a:noFill/>
        </p:spPr>
        <p:txBody>
          <a:bodyPr wrap="none" rtlCol="0">
            <a:spAutoFit/>
          </a:bodyPr>
          <a:lstStyle/>
          <a:p>
            <a:r>
              <a:rPr lang="en-US" sz="2800" b="1" dirty="0">
                <a:solidFill>
                  <a:srgbClr val="FF0000"/>
                </a:solidFill>
                <a:latin typeface="Consolas" charset="0"/>
                <a:ea typeface="Consolas" charset="0"/>
                <a:cs typeface="Consolas" charset="0"/>
              </a:rPr>
              <a:t>void</a:t>
            </a:r>
            <a:r>
              <a:rPr lang="en-US" sz="2800" b="1" dirty="0">
                <a:latin typeface="Consolas" charset="0"/>
                <a:ea typeface="Consolas" charset="0"/>
                <a:cs typeface="Consolas" charset="0"/>
              </a:rPr>
              <a:t> knife() {</a:t>
            </a:r>
          </a:p>
          <a:p>
            <a:r>
              <a:rPr lang="en-US" sz="2800" b="1" dirty="0">
                <a:latin typeface="Consolas" charset="0"/>
                <a:ea typeface="Consolas" charset="0"/>
                <a:cs typeface="Consolas" charset="0"/>
              </a:rPr>
              <a:t>    spork++;</a:t>
            </a:r>
          </a:p>
          <a:p>
            <a:r>
              <a:rPr lang="en-US" sz="2800" b="1" dirty="0">
                <a:latin typeface="Consolas" charset="0"/>
                <a:ea typeface="Consolas" charset="0"/>
                <a:cs typeface="Consolas" charset="0"/>
              </a:rPr>
              <a:t>    spatula--;</a:t>
            </a:r>
          </a:p>
          <a:p>
            <a:r>
              <a:rPr lang="en-US" sz="2800" b="1" dirty="0">
                <a:latin typeface="Consolas" charset="0"/>
                <a:ea typeface="Consolas" charset="0"/>
                <a:cs typeface="Consolas" charset="0"/>
              </a:rPr>
              <a:t>}</a:t>
            </a:r>
          </a:p>
        </p:txBody>
      </p:sp>
      <p:cxnSp>
        <p:nvCxnSpPr>
          <p:cNvPr id="8" name="Curved Connector 7"/>
          <p:cNvCxnSpPr/>
          <p:nvPr/>
        </p:nvCxnSpPr>
        <p:spPr>
          <a:xfrm flipV="1">
            <a:off x="3671233" y="1410761"/>
            <a:ext cx="1129367" cy="488551"/>
          </a:xfrm>
          <a:prstGeom prst="curvedConnector3">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800600" y="1485900"/>
            <a:ext cx="0" cy="12192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flipH="1" flipV="1">
            <a:off x="3675194" y="2308425"/>
            <a:ext cx="1129367" cy="488551"/>
          </a:xfrm>
          <a:prstGeom prst="curvedConnector3">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276600" y="3014926"/>
            <a:ext cx="5257800" cy="430887"/>
          </a:xfrm>
          <a:prstGeom prst="rect">
            <a:avLst/>
          </a:prstGeom>
          <a:noFill/>
        </p:spPr>
        <p:txBody>
          <a:bodyPr wrap="square" rtlCol="0">
            <a:spAutoFit/>
          </a:bodyPr>
          <a:lstStyle/>
          <a:p>
            <a:pPr algn="ctr"/>
            <a:r>
              <a:rPr lang="en-US" sz="2200" i="1" dirty="0"/>
              <a:t>when</a:t>
            </a:r>
            <a:r>
              <a:rPr lang="en-US" sz="2200" dirty="0"/>
              <a:t> does knife() return to fork()?</a:t>
            </a:r>
            <a:endParaRPr lang="en-US" sz="2200" i="1" dirty="0"/>
          </a:p>
        </p:txBody>
      </p:sp>
      <p:sp>
        <p:nvSpPr>
          <p:cNvPr id="16" name="TextBox 15"/>
          <p:cNvSpPr txBox="1"/>
          <p:nvPr/>
        </p:nvSpPr>
        <p:spPr>
          <a:xfrm>
            <a:off x="609600" y="3527625"/>
            <a:ext cx="5791200" cy="430887"/>
          </a:xfrm>
          <a:prstGeom prst="rect">
            <a:avLst/>
          </a:prstGeom>
          <a:noFill/>
        </p:spPr>
        <p:txBody>
          <a:bodyPr wrap="square" rtlCol="0">
            <a:spAutoFit/>
          </a:bodyPr>
          <a:lstStyle/>
          <a:p>
            <a:pPr algn="ctr"/>
            <a:r>
              <a:rPr lang="en-US" sz="2200" dirty="0"/>
              <a:t>what is fork() doing while knife() </a:t>
            </a:r>
            <a:r>
              <a:rPr lang="en-US" sz="2200"/>
              <a:t>is running?</a:t>
            </a:r>
            <a:endParaRPr lang="en-US" sz="2200" dirty="0"/>
          </a:p>
        </p:txBody>
      </p:sp>
      <p:sp>
        <p:nvSpPr>
          <p:cNvPr id="18" name="TextBox 17"/>
          <p:cNvSpPr txBox="1"/>
          <p:nvPr/>
        </p:nvSpPr>
        <p:spPr>
          <a:xfrm>
            <a:off x="2743200" y="4089250"/>
            <a:ext cx="4648200" cy="430887"/>
          </a:xfrm>
          <a:prstGeom prst="rect">
            <a:avLst/>
          </a:prstGeom>
          <a:noFill/>
        </p:spPr>
        <p:txBody>
          <a:bodyPr wrap="square" rtlCol="0">
            <a:spAutoFit/>
          </a:bodyPr>
          <a:lstStyle/>
          <a:p>
            <a:pPr algn="ctr"/>
            <a:r>
              <a:rPr lang="en-US" sz="2200" dirty="0"/>
              <a:t>what if we generalized this idea?</a:t>
            </a:r>
          </a:p>
        </p:txBody>
      </p:sp>
      <mc:AlternateContent xmlns:mc="http://schemas.openxmlformats.org/markup-compatibility/2006">
        <mc:Choice xmlns:p14="http://schemas.microsoft.com/office/powerpoint/2010/main" Requires="p14">
          <p:contentPart p14:bwMode="auto" r:id="rId3">
            <p14:nvContentPartPr>
              <p14:cNvPr id="9" name="Ink 8">
                <a:extLst>
                  <a:ext uri="{FF2B5EF4-FFF2-40B4-BE49-F238E27FC236}">
                    <a16:creationId xmlns:a16="http://schemas.microsoft.com/office/drawing/2014/main" id="{32503CBA-B1E8-0ACC-1D18-244FC077C9F6}"/>
                  </a:ext>
                </a:extLst>
              </p14:cNvPr>
              <p14:cNvContentPartPr/>
              <p14:nvPr/>
            </p14:nvContentPartPr>
            <p14:xfrm>
              <a:off x="2451960" y="2727000"/>
              <a:ext cx="883800" cy="256320"/>
            </p14:xfrm>
          </p:contentPart>
        </mc:Choice>
        <mc:Fallback>
          <p:pic>
            <p:nvPicPr>
              <p:cNvPr id="9" name="Ink 8">
                <a:extLst>
                  <a:ext uri="{FF2B5EF4-FFF2-40B4-BE49-F238E27FC236}">
                    <a16:creationId xmlns:a16="http://schemas.microsoft.com/office/drawing/2014/main" id="{32503CBA-B1E8-0ACC-1D18-244FC077C9F6}"/>
                  </a:ext>
                </a:extLst>
              </p:cNvPr>
              <p:cNvPicPr/>
              <p:nvPr/>
            </p:nvPicPr>
            <p:blipFill>
              <a:blip r:embed="rId4"/>
              <a:stretch>
                <a:fillRect/>
              </a:stretch>
            </p:blipFill>
            <p:spPr>
              <a:xfrm>
                <a:off x="2435760" y="2710800"/>
                <a:ext cx="916200" cy="288720"/>
              </a:xfrm>
              <a:prstGeom prst="rect">
                <a:avLst/>
              </a:prstGeom>
            </p:spPr>
          </p:pic>
        </mc:Fallback>
      </mc:AlternateContent>
    </p:spTree>
    <p:extLst>
      <p:ext uri="{BB962C8B-B14F-4D97-AF65-F5344CB8AC3E}">
        <p14:creationId xmlns:p14="http://schemas.microsoft.com/office/powerpoint/2010/main" val="16878271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P spid="1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than just a function call</a:t>
            </a:r>
          </a:p>
        </p:txBody>
      </p:sp>
      <p:sp>
        <p:nvSpPr>
          <p:cNvPr id="3" name="Content Placeholder 2"/>
          <p:cNvSpPr>
            <a:spLocks noGrp="1"/>
          </p:cNvSpPr>
          <p:nvPr>
            <p:ph idx="1"/>
          </p:nvPr>
        </p:nvSpPr>
        <p:spPr>
          <a:xfrm>
            <a:off x="152400" y="495301"/>
            <a:ext cx="8991600" cy="593923"/>
          </a:xfrm>
        </p:spPr>
        <p:txBody>
          <a:bodyPr/>
          <a:lstStyle/>
          <a:p>
            <a:r>
              <a:rPr lang="en-US" dirty="0"/>
              <a:t>what if you do a </a:t>
            </a:r>
            <a:r>
              <a:rPr lang="en-US" b="1" dirty="0"/>
              <a:t>system call </a:t>
            </a:r>
            <a:r>
              <a:rPr lang="en-US" dirty="0"/>
              <a:t>instead?</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23</a:t>
            </a:fld>
            <a:endParaRPr lang="en-US"/>
          </a:p>
        </p:txBody>
      </p:sp>
      <p:sp>
        <p:nvSpPr>
          <p:cNvPr id="6" name="TextBox 5"/>
          <p:cNvSpPr txBox="1"/>
          <p:nvPr/>
        </p:nvSpPr>
        <p:spPr>
          <a:xfrm>
            <a:off x="529026" y="1186344"/>
            <a:ext cx="3142207" cy="1815882"/>
          </a:xfrm>
          <a:prstGeom prst="rect">
            <a:avLst/>
          </a:prstGeom>
          <a:noFill/>
        </p:spPr>
        <p:txBody>
          <a:bodyPr wrap="none" rtlCol="0">
            <a:spAutoFit/>
          </a:bodyPr>
          <a:lstStyle/>
          <a:p>
            <a:r>
              <a:rPr lang="en-US" sz="2800" b="1" dirty="0">
                <a:solidFill>
                  <a:srgbClr val="FF0000"/>
                </a:solidFill>
                <a:latin typeface="Consolas" charset="0"/>
                <a:ea typeface="Consolas" charset="0"/>
                <a:cs typeface="Consolas" charset="0"/>
              </a:rPr>
              <a:t>void</a:t>
            </a:r>
            <a:r>
              <a:rPr lang="en-US" sz="2800" b="1" dirty="0">
                <a:latin typeface="Consolas" charset="0"/>
                <a:ea typeface="Consolas" charset="0"/>
                <a:cs typeface="Consolas" charset="0"/>
              </a:rPr>
              <a:t> fork() {</a:t>
            </a:r>
            <a:br>
              <a:rPr lang="en-US" sz="2800" b="1" dirty="0">
                <a:latin typeface="Consolas" charset="0"/>
                <a:ea typeface="Consolas" charset="0"/>
                <a:cs typeface="Consolas" charset="0"/>
              </a:rPr>
            </a:br>
            <a:r>
              <a:rPr lang="en-US" sz="2800" b="1" dirty="0">
                <a:latin typeface="Consolas" charset="0"/>
                <a:ea typeface="Consolas" charset="0"/>
                <a:cs typeface="Consolas" charset="0"/>
              </a:rPr>
              <a:t>    </a:t>
            </a:r>
            <a:r>
              <a:rPr lang="en-US" sz="2800" b="1" dirty="0" err="1">
                <a:latin typeface="Consolas" charset="0"/>
                <a:ea typeface="Consolas" charset="0"/>
                <a:cs typeface="Consolas" charset="0"/>
              </a:rPr>
              <a:t>fgets</a:t>
            </a:r>
            <a:r>
              <a:rPr lang="en-US" sz="2800" b="1" dirty="0">
                <a:latin typeface="Consolas" charset="0"/>
                <a:ea typeface="Consolas" charset="0"/>
                <a:cs typeface="Consolas" charset="0"/>
              </a:rPr>
              <a:t>(...);</a:t>
            </a:r>
          </a:p>
          <a:p>
            <a:r>
              <a:rPr lang="en-US" sz="2800" b="1" dirty="0">
                <a:latin typeface="Consolas" charset="0"/>
                <a:ea typeface="Consolas" charset="0"/>
                <a:cs typeface="Consolas" charset="0"/>
              </a:rPr>
              <a:t>    spoon++;</a:t>
            </a:r>
          </a:p>
          <a:p>
            <a:r>
              <a:rPr lang="en-US" sz="2800" b="1" dirty="0">
                <a:latin typeface="Consolas" charset="0"/>
                <a:ea typeface="Consolas" charset="0"/>
                <a:cs typeface="Consolas" charset="0"/>
              </a:rPr>
              <a:t>}</a:t>
            </a:r>
          </a:p>
        </p:txBody>
      </p:sp>
      <p:cxnSp>
        <p:nvCxnSpPr>
          <p:cNvPr id="8" name="Curved Connector 7"/>
          <p:cNvCxnSpPr/>
          <p:nvPr/>
        </p:nvCxnSpPr>
        <p:spPr>
          <a:xfrm flipV="1">
            <a:off x="3671233" y="1410761"/>
            <a:ext cx="1129367" cy="488551"/>
          </a:xfrm>
          <a:prstGeom prst="curvedConnector3">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876800" y="1371010"/>
            <a:ext cx="3733800" cy="1446550"/>
          </a:xfrm>
          <a:prstGeom prst="rect">
            <a:avLst/>
          </a:prstGeom>
          <a:noFill/>
        </p:spPr>
        <p:txBody>
          <a:bodyPr wrap="square" rtlCol="0">
            <a:spAutoFit/>
          </a:bodyPr>
          <a:lstStyle/>
          <a:p>
            <a:pPr algn="ctr"/>
            <a:r>
              <a:rPr lang="en-US" sz="2200" dirty="0"/>
              <a:t>here's the important thing: at this point, </a:t>
            </a:r>
            <a:r>
              <a:rPr lang="en-US" sz="2200" b="1" dirty="0"/>
              <a:t>the user process cannot continue </a:t>
            </a:r>
            <a:r>
              <a:rPr lang="en-US" sz="2200" dirty="0"/>
              <a:t>until this system call returns.</a:t>
            </a:r>
          </a:p>
        </p:txBody>
      </p:sp>
      <p:sp>
        <p:nvSpPr>
          <p:cNvPr id="15" name="TextBox 14"/>
          <p:cNvSpPr txBox="1"/>
          <p:nvPr/>
        </p:nvSpPr>
        <p:spPr>
          <a:xfrm>
            <a:off x="4741333" y="2872748"/>
            <a:ext cx="3886200" cy="430887"/>
          </a:xfrm>
          <a:prstGeom prst="rect">
            <a:avLst/>
          </a:prstGeom>
          <a:noFill/>
        </p:spPr>
        <p:txBody>
          <a:bodyPr wrap="square" rtlCol="0">
            <a:spAutoFit/>
          </a:bodyPr>
          <a:lstStyle/>
          <a:p>
            <a:pPr algn="ctr"/>
            <a:r>
              <a:rPr lang="en-US" sz="2200" dirty="0"/>
              <a:t>so we could do</a:t>
            </a:r>
            <a:r>
              <a:rPr lang="mr-IN" sz="2200" dirty="0"/>
              <a:t>…</a:t>
            </a:r>
            <a:r>
              <a:rPr lang="en-US" sz="2200" dirty="0"/>
              <a:t> </a:t>
            </a:r>
            <a:r>
              <a:rPr lang="en-US" sz="2200" i="1" dirty="0"/>
              <a:t>anything.</a:t>
            </a:r>
            <a:endParaRPr lang="en-US" sz="2200" dirty="0"/>
          </a:p>
        </p:txBody>
      </p:sp>
      <p:sp>
        <p:nvSpPr>
          <p:cNvPr id="17" name="TextBox 16"/>
          <p:cNvSpPr txBox="1"/>
          <p:nvPr/>
        </p:nvSpPr>
        <p:spPr>
          <a:xfrm>
            <a:off x="1828800" y="3388456"/>
            <a:ext cx="4572000" cy="430887"/>
          </a:xfrm>
          <a:prstGeom prst="rect">
            <a:avLst/>
          </a:prstGeom>
          <a:noFill/>
        </p:spPr>
        <p:txBody>
          <a:bodyPr wrap="square" rtlCol="0">
            <a:spAutoFit/>
          </a:bodyPr>
          <a:lstStyle/>
          <a:p>
            <a:pPr algn="ctr"/>
            <a:r>
              <a:rPr lang="en-US" sz="2200"/>
              <a:t>we say that the process is </a:t>
            </a:r>
            <a:r>
              <a:rPr lang="en-US" sz="2200" b="1"/>
              <a:t>blocked.</a:t>
            </a:r>
            <a:endParaRPr lang="en-US" sz="2200" dirty="0"/>
          </a:p>
        </p:txBody>
      </p:sp>
    </p:spTree>
    <p:extLst>
      <p:ext uri="{BB962C8B-B14F-4D97-AF65-F5344CB8AC3E}">
        <p14:creationId xmlns:p14="http://schemas.microsoft.com/office/powerpoint/2010/main" val="6077736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the OS does blocking system calls</a:t>
            </a:r>
          </a:p>
        </p:txBody>
      </p:sp>
      <p:sp>
        <p:nvSpPr>
          <p:cNvPr id="3" name="Content Placeholder 2"/>
          <p:cNvSpPr>
            <a:spLocks noGrp="1"/>
          </p:cNvSpPr>
          <p:nvPr>
            <p:ph idx="1"/>
          </p:nvPr>
        </p:nvSpPr>
        <p:spPr>
          <a:xfrm>
            <a:off x="152400" y="495301"/>
            <a:ext cx="8991600" cy="609599"/>
          </a:xfrm>
        </p:spPr>
        <p:txBody>
          <a:bodyPr/>
          <a:lstStyle/>
          <a:p>
            <a:r>
              <a:rPr lang="en-US" dirty="0"/>
              <a:t>every process is under the illusion that it's the only thing running.</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24</a:t>
            </a:fld>
            <a:endParaRPr lang="en-US"/>
          </a:p>
        </p:txBody>
      </p:sp>
      <p:cxnSp>
        <p:nvCxnSpPr>
          <p:cNvPr id="10" name="Straight Connector 9"/>
          <p:cNvCxnSpPr/>
          <p:nvPr/>
        </p:nvCxnSpPr>
        <p:spPr>
          <a:xfrm>
            <a:off x="3810000" y="1638300"/>
            <a:ext cx="2514600" cy="0"/>
          </a:xfrm>
          <a:prstGeom prst="line">
            <a:avLst/>
          </a:prstGeom>
          <a:ln w="381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295400" y="3390900"/>
            <a:ext cx="2971800" cy="0"/>
          </a:xfrm>
          <a:prstGeom prst="line">
            <a:avLst/>
          </a:prstGeom>
          <a:ln w="381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638800" y="3390900"/>
            <a:ext cx="3200400" cy="0"/>
          </a:xfrm>
          <a:prstGeom prst="line">
            <a:avLst/>
          </a:prstGeom>
          <a:ln w="38100">
            <a:solidFill>
              <a:schemeClr val="bg1">
                <a:lumMod val="50000"/>
              </a:schemeClr>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3261" y="1438245"/>
            <a:ext cx="1252139" cy="400110"/>
          </a:xfrm>
          <a:prstGeom prst="rect">
            <a:avLst/>
          </a:prstGeom>
          <a:noFill/>
        </p:spPr>
        <p:txBody>
          <a:bodyPr wrap="none" rtlCol="0">
            <a:spAutoFit/>
          </a:bodyPr>
          <a:lstStyle/>
          <a:p>
            <a:pPr algn="r"/>
            <a:r>
              <a:rPr lang="en-US" sz="2000"/>
              <a:t>process 1</a:t>
            </a:r>
          </a:p>
        </p:txBody>
      </p:sp>
      <p:sp>
        <p:nvSpPr>
          <p:cNvPr id="20" name="TextBox 19"/>
          <p:cNvSpPr txBox="1"/>
          <p:nvPr/>
        </p:nvSpPr>
        <p:spPr>
          <a:xfrm>
            <a:off x="43261" y="3190845"/>
            <a:ext cx="1252139" cy="400110"/>
          </a:xfrm>
          <a:prstGeom prst="rect">
            <a:avLst/>
          </a:prstGeom>
          <a:noFill/>
        </p:spPr>
        <p:txBody>
          <a:bodyPr wrap="none" rtlCol="0">
            <a:spAutoFit/>
          </a:bodyPr>
          <a:lstStyle/>
          <a:p>
            <a:pPr algn="r"/>
            <a:r>
              <a:rPr lang="en-US" sz="2000" dirty="0"/>
              <a:t>process 2</a:t>
            </a:r>
          </a:p>
        </p:txBody>
      </p:sp>
      <p:sp>
        <p:nvSpPr>
          <p:cNvPr id="21" name="TextBox 20"/>
          <p:cNvSpPr txBox="1"/>
          <p:nvPr/>
        </p:nvSpPr>
        <p:spPr>
          <a:xfrm>
            <a:off x="420417" y="2291247"/>
            <a:ext cx="874983" cy="400110"/>
          </a:xfrm>
          <a:prstGeom prst="rect">
            <a:avLst/>
          </a:prstGeom>
          <a:noFill/>
        </p:spPr>
        <p:txBody>
          <a:bodyPr wrap="none" rtlCol="0">
            <a:spAutoFit/>
          </a:bodyPr>
          <a:lstStyle/>
          <a:p>
            <a:pPr algn="r"/>
            <a:r>
              <a:rPr lang="en-US" sz="2000" dirty="0">
                <a:solidFill>
                  <a:srgbClr val="FF0000"/>
                </a:solidFill>
              </a:rPr>
              <a:t>kernel</a:t>
            </a:r>
          </a:p>
        </p:txBody>
      </p:sp>
      <p:cxnSp>
        <p:nvCxnSpPr>
          <p:cNvPr id="24" name="Straight Connector 23"/>
          <p:cNvCxnSpPr/>
          <p:nvPr/>
        </p:nvCxnSpPr>
        <p:spPr>
          <a:xfrm>
            <a:off x="1257300" y="2498050"/>
            <a:ext cx="2628900" cy="0"/>
          </a:xfrm>
          <a:prstGeom prst="line">
            <a:avLst/>
          </a:prstGeom>
          <a:ln w="381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210300" y="2498050"/>
            <a:ext cx="2590800" cy="0"/>
          </a:xfrm>
          <a:prstGeom prst="line">
            <a:avLst/>
          </a:prstGeom>
          <a:ln w="38100">
            <a:solidFill>
              <a:schemeClr val="bg1">
                <a:lumMod val="50000"/>
              </a:schemeClr>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191000" y="2498050"/>
            <a:ext cx="1600200" cy="0"/>
          </a:xfrm>
          <a:prstGeom prst="line">
            <a:avLst/>
          </a:prstGeom>
          <a:ln w="3810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95400" y="1638300"/>
            <a:ext cx="2514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324600" y="1638300"/>
            <a:ext cx="2514600" cy="0"/>
          </a:xfrm>
          <a:prstGeom prst="line">
            <a:avLst/>
          </a:prstGeom>
          <a:ln w="762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267200" y="3390900"/>
            <a:ext cx="14097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886200" y="2498050"/>
            <a:ext cx="30480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791200" y="2499220"/>
            <a:ext cx="41910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3810000" y="1638300"/>
            <a:ext cx="76200" cy="85300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4191000" y="2503755"/>
            <a:ext cx="76200" cy="85300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V="1">
            <a:off x="5676900" y="2529981"/>
            <a:ext cx="114300" cy="82677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V="1">
            <a:off x="6210300" y="1621628"/>
            <a:ext cx="114300" cy="82677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2819400" y="1188094"/>
            <a:ext cx="1172116" cy="400110"/>
          </a:xfrm>
          <a:prstGeom prst="rect">
            <a:avLst/>
          </a:prstGeom>
          <a:noFill/>
        </p:spPr>
        <p:txBody>
          <a:bodyPr wrap="none" rtlCol="0">
            <a:spAutoFit/>
          </a:bodyPr>
          <a:lstStyle/>
          <a:p>
            <a:r>
              <a:rPr lang="en-US" sz="2000" b="1" dirty="0" err="1">
                <a:latin typeface="Consolas" charset="0"/>
                <a:ea typeface="Consolas" charset="0"/>
                <a:cs typeface="Consolas" charset="0"/>
              </a:rPr>
              <a:t>fgets</a:t>
            </a:r>
            <a:r>
              <a:rPr lang="en-US" sz="2000" b="1" dirty="0">
                <a:latin typeface="Consolas" charset="0"/>
                <a:ea typeface="Consolas" charset="0"/>
                <a:cs typeface="Consolas" charset="0"/>
              </a:rPr>
              <a:t>()</a:t>
            </a:r>
          </a:p>
        </p:txBody>
      </p:sp>
      <p:sp>
        <p:nvSpPr>
          <p:cNvPr id="64" name="Rectangular Callout 63"/>
          <p:cNvSpPr/>
          <p:nvPr/>
        </p:nvSpPr>
        <p:spPr>
          <a:xfrm>
            <a:off x="1600200" y="1839462"/>
            <a:ext cx="1981200" cy="1105014"/>
          </a:xfrm>
          <a:prstGeom prst="wedgeRectCallout">
            <a:avLst>
              <a:gd name="adj1" fmla="val -73338"/>
              <a:gd name="adj2" fmla="val -3548"/>
            </a:avLst>
          </a:prstGeom>
          <a:solidFill>
            <a:schemeClr val="bg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that's </a:t>
            </a:r>
            <a:r>
              <a:rPr lang="en-US" sz="1800" dirty="0" err="1">
                <a:solidFill>
                  <a:srgbClr val="FF0000"/>
                </a:solidFill>
              </a:rPr>
              <a:t>gonna</a:t>
            </a:r>
            <a:r>
              <a:rPr lang="en-US" sz="1800" dirty="0">
                <a:solidFill>
                  <a:srgbClr val="FF0000"/>
                </a:solidFill>
              </a:rPr>
              <a:t> take a while</a:t>
            </a:r>
            <a:r>
              <a:rPr lang="mr-IN" sz="1800" dirty="0">
                <a:solidFill>
                  <a:srgbClr val="FF0000"/>
                </a:solidFill>
              </a:rPr>
              <a:t>…</a:t>
            </a:r>
            <a:r>
              <a:rPr lang="en-US" sz="1800" dirty="0">
                <a:solidFill>
                  <a:srgbClr val="FF0000"/>
                </a:solidFill>
              </a:rPr>
              <a:t> process 2, it's your turn!</a:t>
            </a:r>
          </a:p>
        </p:txBody>
      </p:sp>
      <p:sp>
        <p:nvSpPr>
          <p:cNvPr id="65" name="TextBox 64"/>
          <p:cNvSpPr txBox="1"/>
          <p:nvPr/>
        </p:nvSpPr>
        <p:spPr>
          <a:xfrm>
            <a:off x="4991100" y="3425043"/>
            <a:ext cx="1172116" cy="400110"/>
          </a:xfrm>
          <a:prstGeom prst="rect">
            <a:avLst/>
          </a:prstGeom>
          <a:noFill/>
        </p:spPr>
        <p:txBody>
          <a:bodyPr wrap="none" rtlCol="0">
            <a:spAutoFit/>
          </a:bodyPr>
          <a:lstStyle/>
          <a:p>
            <a:r>
              <a:rPr lang="en-US" sz="2000" b="1" dirty="0" err="1">
                <a:latin typeface="Consolas" charset="0"/>
                <a:ea typeface="Consolas" charset="0"/>
                <a:cs typeface="Consolas" charset="0"/>
              </a:rPr>
              <a:t>fopen</a:t>
            </a:r>
            <a:r>
              <a:rPr lang="en-US" sz="2000" b="1" dirty="0">
                <a:latin typeface="Consolas" charset="0"/>
                <a:ea typeface="Consolas" charset="0"/>
                <a:cs typeface="Consolas" charset="0"/>
              </a:rPr>
              <a:t>()</a:t>
            </a:r>
          </a:p>
        </p:txBody>
      </p:sp>
      <p:sp>
        <p:nvSpPr>
          <p:cNvPr id="66" name="Rectangular Callout 65"/>
          <p:cNvSpPr/>
          <p:nvPr/>
        </p:nvSpPr>
        <p:spPr>
          <a:xfrm>
            <a:off x="6453930" y="1868765"/>
            <a:ext cx="2457275" cy="1217335"/>
          </a:xfrm>
          <a:prstGeom prst="wedgeRectCallout">
            <a:avLst>
              <a:gd name="adj1" fmla="val -69490"/>
              <a:gd name="adj2" fmla="val 18468"/>
            </a:avLst>
          </a:prstGeom>
          <a:solidFill>
            <a:schemeClr val="bg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process 2, hold on. oh, the user pressed enter. process 1, resume!</a:t>
            </a:r>
          </a:p>
        </p:txBody>
      </p:sp>
      <p:sp>
        <p:nvSpPr>
          <p:cNvPr id="67" name="TextBox 66"/>
          <p:cNvSpPr txBox="1"/>
          <p:nvPr/>
        </p:nvSpPr>
        <p:spPr>
          <a:xfrm>
            <a:off x="6163216" y="1170601"/>
            <a:ext cx="2441694" cy="400110"/>
          </a:xfrm>
          <a:prstGeom prst="rect">
            <a:avLst/>
          </a:prstGeom>
          <a:noFill/>
        </p:spPr>
        <p:txBody>
          <a:bodyPr wrap="none" rtlCol="0">
            <a:spAutoFit/>
          </a:bodyPr>
          <a:lstStyle/>
          <a:p>
            <a:r>
              <a:rPr lang="en-US" sz="2000" b="1" dirty="0" err="1">
                <a:latin typeface="Consolas" charset="0"/>
                <a:ea typeface="Consolas" charset="0"/>
                <a:cs typeface="Consolas" charset="0"/>
              </a:rPr>
              <a:t>fgets</a:t>
            </a:r>
            <a:r>
              <a:rPr lang="en-US" sz="2000" b="1" dirty="0">
                <a:latin typeface="Consolas" charset="0"/>
                <a:ea typeface="Consolas" charset="0"/>
                <a:cs typeface="Consolas" charset="0"/>
              </a:rPr>
              <a:t>() returns!</a:t>
            </a:r>
          </a:p>
        </p:txBody>
      </p:sp>
      <p:sp>
        <p:nvSpPr>
          <p:cNvPr id="68" name="TextBox 67"/>
          <p:cNvSpPr txBox="1"/>
          <p:nvPr/>
        </p:nvSpPr>
        <p:spPr>
          <a:xfrm>
            <a:off x="152400" y="3794064"/>
            <a:ext cx="4520967" cy="769441"/>
          </a:xfrm>
          <a:prstGeom prst="rect">
            <a:avLst/>
          </a:prstGeom>
          <a:noFill/>
        </p:spPr>
        <p:txBody>
          <a:bodyPr wrap="square" rtlCol="0">
            <a:spAutoFit/>
          </a:bodyPr>
          <a:lstStyle/>
          <a:p>
            <a:pPr algn="ctr"/>
            <a:r>
              <a:rPr lang="en-US" sz="2200" dirty="0"/>
              <a:t>from process 1's perspective, </a:t>
            </a:r>
            <a:r>
              <a:rPr lang="en-US" sz="2200" i="1" dirty="0"/>
              <a:t>all that happened was a function call.</a:t>
            </a:r>
          </a:p>
        </p:txBody>
      </p:sp>
      <p:sp>
        <p:nvSpPr>
          <p:cNvPr id="69" name="TextBox 68"/>
          <p:cNvSpPr txBox="1"/>
          <p:nvPr/>
        </p:nvSpPr>
        <p:spPr>
          <a:xfrm>
            <a:off x="4734628" y="4019389"/>
            <a:ext cx="4000498" cy="769441"/>
          </a:xfrm>
          <a:prstGeom prst="rect">
            <a:avLst/>
          </a:prstGeom>
          <a:noFill/>
        </p:spPr>
        <p:txBody>
          <a:bodyPr wrap="square" rtlCol="0">
            <a:spAutoFit/>
          </a:bodyPr>
          <a:lstStyle/>
          <a:p>
            <a:pPr algn="ctr"/>
            <a:r>
              <a:rPr lang="en-US" sz="2200" dirty="0"/>
              <a:t>this is the power of the </a:t>
            </a:r>
            <a:r>
              <a:rPr lang="en-US" sz="2200" b="1" dirty="0"/>
              <a:t>abstraction</a:t>
            </a:r>
            <a:r>
              <a:rPr lang="en-US" sz="2200" dirty="0"/>
              <a:t> the OS gives us.</a:t>
            </a:r>
          </a:p>
        </p:txBody>
      </p:sp>
      <mc:AlternateContent xmlns:mc="http://schemas.openxmlformats.org/markup-compatibility/2006">
        <mc:Choice xmlns:p14="http://schemas.microsoft.com/office/powerpoint/2010/main" Requires="p14">
          <p:contentPart p14:bwMode="auto" r:id="rId3">
            <p14:nvContentPartPr>
              <p14:cNvPr id="6" name="Ink 5">
                <a:extLst>
                  <a:ext uri="{FF2B5EF4-FFF2-40B4-BE49-F238E27FC236}">
                    <a16:creationId xmlns:a16="http://schemas.microsoft.com/office/drawing/2014/main" id="{E614BB0F-582F-4050-B51C-B38434D87D39}"/>
                  </a:ext>
                </a:extLst>
              </p14:cNvPr>
              <p14:cNvContentPartPr/>
              <p14:nvPr/>
            </p14:nvContentPartPr>
            <p14:xfrm>
              <a:off x="-360" y="1297440"/>
              <a:ext cx="6342120" cy="752040"/>
            </p14:xfrm>
          </p:contentPart>
        </mc:Choice>
        <mc:Fallback>
          <p:pic>
            <p:nvPicPr>
              <p:cNvPr id="6" name="Ink 5">
                <a:extLst>
                  <a:ext uri="{FF2B5EF4-FFF2-40B4-BE49-F238E27FC236}">
                    <a16:creationId xmlns:a16="http://schemas.microsoft.com/office/drawing/2014/main" id="{E614BB0F-582F-4050-B51C-B38434D87D39}"/>
                  </a:ext>
                </a:extLst>
              </p:cNvPr>
              <p:cNvPicPr/>
              <p:nvPr/>
            </p:nvPicPr>
            <p:blipFill>
              <a:blip r:embed="rId4"/>
              <a:stretch>
                <a:fillRect/>
              </a:stretch>
            </p:blipFill>
            <p:spPr>
              <a:xfrm>
                <a:off x="-16560" y="1281240"/>
                <a:ext cx="6374520" cy="784440"/>
              </a:xfrm>
              <a:prstGeom prst="rect">
                <a:avLst/>
              </a:prstGeom>
            </p:spPr>
          </p:pic>
        </mc:Fallback>
      </mc:AlternateContent>
    </p:spTree>
    <p:extLst>
      <p:ext uri="{BB962C8B-B14F-4D97-AF65-F5344CB8AC3E}">
        <p14:creationId xmlns:p14="http://schemas.microsoft.com/office/powerpoint/2010/main" val="912633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6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53" grpId="0"/>
      <p:bldP spid="64" grpId="0" animBg="1"/>
      <p:bldP spid="65" grpId="0"/>
      <p:bldP spid="66" grpId="0" animBg="1"/>
      <p:bldP spid="67" grpId="0"/>
      <p:bldP spid="68" grpId="0"/>
      <p:bldP spid="6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Threads</a:t>
            </a:r>
          </a:p>
        </p:txBody>
      </p:sp>
      <p:sp>
        <p:nvSpPr>
          <p:cNvPr id="3" name="Footer Placeholder 2"/>
          <p:cNvSpPr>
            <a:spLocks noGrp="1"/>
          </p:cNvSpPr>
          <p:nvPr>
            <p:ph type="ftr" sz="quarter" idx="11"/>
          </p:nvPr>
        </p:nvSpPr>
        <p:spPr/>
        <p:txBody>
          <a:bodyPr/>
          <a:lstStyle/>
          <a:p>
            <a:r>
              <a:rPr lang="is-IS" dirty="0"/>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25</a:t>
            </a:fld>
            <a:endParaRPr lang="en-US"/>
          </a:p>
        </p:txBody>
      </p:sp>
    </p:spTree>
    <p:extLst>
      <p:ext uri="{BB962C8B-B14F-4D97-AF65-F5344CB8AC3E}">
        <p14:creationId xmlns:p14="http://schemas.microsoft.com/office/powerpoint/2010/main" val="31461692"/>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 context switches are </a:t>
            </a:r>
            <a:r>
              <a:rPr lang="en-US" dirty="0" err="1"/>
              <a:t>haaaardddd</a:t>
            </a:r>
            <a:endParaRPr lang="en-US" dirty="0"/>
          </a:p>
        </p:txBody>
      </p:sp>
      <p:sp>
        <p:nvSpPr>
          <p:cNvPr id="3" name="Content Placeholder 2"/>
          <p:cNvSpPr>
            <a:spLocks noGrp="1"/>
          </p:cNvSpPr>
          <p:nvPr>
            <p:ph idx="1"/>
          </p:nvPr>
        </p:nvSpPr>
        <p:spPr>
          <a:xfrm>
            <a:off x="152400" y="495301"/>
            <a:ext cx="8991600" cy="609599"/>
          </a:xfrm>
        </p:spPr>
        <p:txBody>
          <a:bodyPr/>
          <a:lstStyle/>
          <a:p>
            <a:r>
              <a:rPr lang="en-US" dirty="0"/>
              <a:t>processes are big things with many parts</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26</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63362566"/>
              </p:ext>
            </p:extLst>
          </p:nvPr>
        </p:nvGraphicFramePr>
        <p:xfrm>
          <a:off x="7339646" y="658104"/>
          <a:ext cx="1475510" cy="4457440"/>
        </p:xfrm>
        <a:graphic>
          <a:graphicData uri="http://schemas.openxmlformats.org/drawingml/2006/table">
            <a:tbl>
              <a:tblPr bandRow="1">
                <a:tableStyleId>{5C22544A-7EE6-4342-B048-85BDC9FD1C3A}</a:tableStyleId>
              </a:tblPr>
              <a:tblGrid>
                <a:gridCol w="1475510">
                  <a:extLst>
                    <a:ext uri="{9D8B030D-6E8A-4147-A177-3AD203B41FA5}">
                      <a16:colId xmlns:a16="http://schemas.microsoft.com/office/drawing/2014/main" val="181283034"/>
                    </a:ext>
                  </a:extLst>
                </a:gridCol>
              </a:tblGrid>
              <a:tr h="516395">
                <a:tc>
                  <a:txBody>
                    <a:bodyPr/>
                    <a:lstStyle/>
                    <a:p>
                      <a:pPr algn="ctr"/>
                      <a:r>
                        <a:rPr lang="en-US" sz="2400" b="1" dirty="0">
                          <a:solidFill>
                            <a:schemeClr val="bg2"/>
                          </a:solidFill>
                        </a:rPr>
                        <a:t>Stack</a:t>
                      </a:r>
                    </a:p>
                  </a:txBody>
                  <a:tcPr anchor="ctr">
                    <a:solidFill>
                      <a:schemeClr val="tx2">
                        <a:lumMod val="60000"/>
                        <a:lumOff val="40000"/>
                      </a:schemeClr>
                    </a:solidFill>
                  </a:tcPr>
                </a:tc>
                <a:extLst>
                  <a:ext uri="{0D108BD9-81ED-4DB2-BD59-A6C34878D82A}">
                    <a16:rowId xmlns:a16="http://schemas.microsoft.com/office/drawing/2014/main" val="3070989390"/>
                  </a:ext>
                </a:extLst>
              </a:tr>
              <a:tr h="1141550">
                <a:tc>
                  <a:txBody>
                    <a:bodyPr/>
                    <a:lstStyle/>
                    <a:p>
                      <a:pPr algn="ctr"/>
                      <a:endParaRPr lang="en-US" sz="2400" b="1" dirty="0">
                        <a:solidFill>
                          <a:schemeClr val="bg2"/>
                        </a:solidFill>
                      </a:endParaRPr>
                    </a:p>
                  </a:txBody>
                  <a:tcPr anchor="ctr"/>
                </a:tc>
                <a:extLst>
                  <a:ext uri="{0D108BD9-81ED-4DB2-BD59-A6C34878D82A}">
                    <a16:rowId xmlns:a16="http://schemas.microsoft.com/office/drawing/2014/main" val="577096126"/>
                  </a:ext>
                </a:extLst>
              </a:tr>
              <a:tr h="1141550">
                <a:tc>
                  <a:txBody>
                    <a:bodyPr/>
                    <a:lstStyle/>
                    <a:p>
                      <a:pPr algn="ctr"/>
                      <a:r>
                        <a:rPr lang="en-US" sz="2400" b="1" dirty="0">
                          <a:solidFill>
                            <a:schemeClr val="bg2"/>
                          </a:solidFill>
                        </a:rPr>
                        <a:t>Heap</a:t>
                      </a:r>
                    </a:p>
                  </a:txBody>
                  <a:tcPr anchor="ctr">
                    <a:solidFill>
                      <a:schemeClr val="accent2">
                        <a:lumMod val="60000"/>
                        <a:lumOff val="40000"/>
                      </a:schemeClr>
                    </a:solidFill>
                  </a:tcPr>
                </a:tc>
                <a:extLst>
                  <a:ext uri="{0D108BD9-81ED-4DB2-BD59-A6C34878D82A}">
                    <a16:rowId xmlns:a16="http://schemas.microsoft.com/office/drawing/2014/main" val="1366557411"/>
                  </a:ext>
                </a:extLst>
              </a:tr>
              <a:tr h="516395">
                <a:tc>
                  <a:txBody>
                    <a:bodyPr/>
                    <a:lstStyle/>
                    <a:p>
                      <a:pPr algn="ctr"/>
                      <a:r>
                        <a:rPr lang="en-US" sz="2400" b="1" dirty="0" err="1">
                          <a:solidFill>
                            <a:schemeClr val="bg2"/>
                          </a:solidFill>
                        </a:rPr>
                        <a:t>Globals</a:t>
                      </a:r>
                      <a:endParaRPr lang="en-US" sz="2400" b="1" dirty="0">
                        <a:solidFill>
                          <a:schemeClr val="bg2"/>
                        </a:solidFill>
                      </a:endParaRPr>
                    </a:p>
                  </a:txBody>
                  <a:tcPr anchor="ctr">
                    <a:solidFill>
                      <a:schemeClr val="accent5">
                        <a:lumMod val="75000"/>
                      </a:schemeClr>
                    </a:solidFill>
                  </a:tcPr>
                </a:tc>
                <a:extLst>
                  <a:ext uri="{0D108BD9-81ED-4DB2-BD59-A6C34878D82A}">
                    <a16:rowId xmlns:a16="http://schemas.microsoft.com/office/drawing/2014/main" val="4001921320"/>
                  </a:ext>
                </a:extLst>
              </a:tr>
              <a:tr h="1141550">
                <a:tc>
                  <a:txBody>
                    <a:bodyPr/>
                    <a:lstStyle/>
                    <a:p>
                      <a:pPr algn="ctr"/>
                      <a:r>
                        <a:rPr lang="en-US" sz="2400" b="1" dirty="0">
                          <a:solidFill>
                            <a:schemeClr val="bg2"/>
                          </a:solidFill>
                        </a:rPr>
                        <a:t>Code</a:t>
                      </a:r>
                    </a:p>
                  </a:txBody>
                  <a:tcPr anchor="ctr">
                    <a:solidFill>
                      <a:schemeClr val="accent6">
                        <a:lumMod val="75000"/>
                      </a:schemeClr>
                    </a:solidFill>
                  </a:tcPr>
                </a:tc>
                <a:extLst>
                  <a:ext uri="{0D108BD9-81ED-4DB2-BD59-A6C34878D82A}">
                    <a16:rowId xmlns:a16="http://schemas.microsoft.com/office/drawing/2014/main" val="2542423252"/>
                  </a:ext>
                </a:extLst>
              </a:tr>
            </a:tbl>
          </a:graphicData>
        </a:graphic>
      </p:graphicFrame>
      <p:sp>
        <p:nvSpPr>
          <p:cNvPr id="7" name="Multidocument 6"/>
          <p:cNvSpPr/>
          <p:nvPr/>
        </p:nvSpPr>
        <p:spPr>
          <a:xfrm rot="20959614">
            <a:off x="5745739" y="737878"/>
            <a:ext cx="1206144" cy="1242971"/>
          </a:xfrm>
          <a:prstGeom prst="flowChartMultidocumen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open files</a:t>
            </a:r>
            <a:endParaRPr lang="en-US" sz="1600" dirty="0">
              <a:solidFill>
                <a:schemeClr val="tx1"/>
              </a:solidFill>
            </a:endParaRPr>
          </a:p>
        </p:txBody>
      </p:sp>
      <p:grpSp>
        <p:nvGrpSpPr>
          <p:cNvPr id="9" name="Group 8"/>
          <p:cNvGrpSpPr/>
          <p:nvPr/>
        </p:nvGrpSpPr>
        <p:grpSpPr>
          <a:xfrm>
            <a:off x="125317" y="1322510"/>
            <a:ext cx="2969630" cy="2660708"/>
            <a:chOff x="4788946" y="2652854"/>
            <a:chExt cx="3552857" cy="3183264"/>
          </a:xfrm>
        </p:grpSpPr>
        <p:pic>
          <p:nvPicPr>
            <p:cNvPr id="10" name="Picture 9" descr="mage result for notebook 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9977800">
              <a:off x="4788946" y="2652854"/>
              <a:ext cx="3552857" cy="318326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rot="785028">
              <a:off x="5257800" y="2995639"/>
              <a:ext cx="431563" cy="331401"/>
            </a:xfrm>
            <a:prstGeom prst="rect">
              <a:avLst/>
            </a:prstGeom>
            <a:noFill/>
          </p:spPr>
          <p:txBody>
            <a:bodyPr wrap="square" rtlCol="0">
              <a:spAutoFit/>
            </a:bodyPr>
            <a:lstStyle/>
            <a:p>
              <a:pPr algn="ctr"/>
              <a:r>
                <a:rPr lang="en-US" sz="1200" dirty="0"/>
                <a:t>34</a:t>
              </a:r>
              <a:endParaRPr lang="en-US" sz="1200" b="1" dirty="0"/>
            </a:p>
          </p:txBody>
        </p:sp>
        <p:sp>
          <p:nvSpPr>
            <p:cNvPr id="12" name="TextBox 11"/>
            <p:cNvSpPr txBox="1"/>
            <p:nvPr/>
          </p:nvSpPr>
          <p:spPr>
            <a:xfrm rot="389497">
              <a:off x="7611897" y="3268080"/>
              <a:ext cx="431563" cy="331401"/>
            </a:xfrm>
            <a:prstGeom prst="rect">
              <a:avLst/>
            </a:prstGeom>
            <a:noFill/>
          </p:spPr>
          <p:txBody>
            <a:bodyPr wrap="square" rtlCol="0">
              <a:spAutoFit/>
            </a:bodyPr>
            <a:lstStyle/>
            <a:p>
              <a:pPr algn="ctr"/>
              <a:r>
                <a:rPr lang="en-US" sz="1200"/>
                <a:t>35</a:t>
              </a:r>
              <a:endParaRPr lang="en-US" sz="1200" b="1" dirty="0"/>
            </a:p>
          </p:txBody>
        </p:sp>
        <p:sp>
          <p:nvSpPr>
            <p:cNvPr id="13" name="TextBox 12"/>
            <p:cNvSpPr txBox="1"/>
            <p:nvPr/>
          </p:nvSpPr>
          <p:spPr>
            <a:xfrm rot="739845">
              <a:off x="5309616" y="3276593"/>
              <a:ext cx="1199832" cy="1436070"/>
            </a:xfrm>
            <a:prstGeom prst="rect">
              <a:avLst/>
            </a:prstGeom>
            <a:noFill/>
          </p:spPr>
          <p:txBody>
            <a:bodyPr wrap="square" rtlCol="0">
              <a:spAutoFit/>
            </a:bodyPr>
            <a:lstStyle/>
            <a:p>
              <a:r>
                <a:rPr lang="en-US" sz="1200" dirty="0"/>
                <a:t>process 14  has been running for 8 years and shows no signs</a:t>
              </a:r>
              <a:endParaRPr lang="en-US" sz="1200" b="1" dirty="0"/>
            </a:p>
          </p:txBody>
        </p:sp>
        <p:sp>
          <p:nvSpPr>
            <p:cNvPr id="14" name="TextBox 13"/>
            <p:cNvSpPr txBox="1"/>
            <p:nvPr/>
          </p:nvSpPr>
          <p:spPr>
            <a:xfrm rot="560355">
              <a:off x="6809209" y="3470495"/>
              <a:ext cx="1277695" cy="773269"/>
            </a:xfrm>
            <a:prstGeom prst="rect">
              <a:avLst/>
            </a:prstGeom>
            <a:noFill/>
          </p:spPr>
          <p:txBody>
            <a:bodyPr wrap="square" rtlCol="0">
              <a:spAutoFit/>
            </a:bodyPr>
            <a:lstStyle/>
            <a:p>
              <a:r>
                <a:rPr lang="en-US" sz="1200" dirty="0"/>
                <a:t>of stopping. what the hell is it doing</a:t>
              </a:r>
              <a:endParaRPr lang="en-US" sz="1200" b="1" dirty="0"/>
            </a:p>
          </p:txBody>
        </p:sp>
      </p:grpSp>
      <p:sp>
        <p:nvSpPr>
          <p:cNvPr id="15" name="TextBox 14"/>
          <p:cNvSpPr txBox="1"/>
          <p:nvPr/>
        </p:nvSpPr>
        <p:spPr>
          <a:xfrm rot="415486">
            <a:off x="628751" y="976981"/>
            <a:ext cx="2385567" cy="769441"/>
          </a:xfrm>
          <a:prstGeom prst="rect">
            <a:avLst/>
          </a:prstGeom>
          <a:noFill/>
        </p:spPr>
        <p:txBody>
          <a:bodyPr wrap="square" rtlCol="0">
            <a:spAutoFit/>
          </a:bodyPr>
          <a:lstStyle/>
          <a:p>
            <a:pPr algn="ctr"/>
            <a:r>
              <a:rPr lang="en-US" sz="2200" b="1" dirty="0"/>
              <a:t>internal kernel data structures</a:t>
            </a:r>
            <a:endParaRPr lang="en-US" sz="2200" b="1" i="1" dirty="0"/>
          </a:p>
        </p:txBody>
      </p:sp>
      <p:sp>
        <p:nvSpPr>
          <p:cNvPr id="16" name="TextBox 15"/>
          <p:cNvSpPr txBox="1"/>
          <p:nvPr/>
        </p:nvSpPr>
        <p:spPr>
          <a:xfrm rot="16200000">
            <a:off x="5820637" y="2851960"/>
            <a:ext cx="2511862" cy="430887"/>
          </a:xfrm>
          <a:prstGeom prst="rect">
            <a:avLst/>
          </a:prstGeom>
          <a:noFill/>
        </p:spPr>
        <p:txBody>
          <a:bodyPr wrap="square" rtlCol="0">
            <a:spAutoFit/>
          </a:bodyPr>
          <a:lstStyle/>
          <a:p>
            <a:pPr algn="ctr"/>
            <a:r>
              <a:rPr lang="en-US" sz="2200" b="1"/>
              <a:t>memory space</a:t>
            </a:r>
            <a:endParaRPr lang="en-US" sz="2200" b="1" dirty="0"/>
          </a:p>
        </p:txBody>
      </p:sp>
      <p:sp>
        <p:nvSpPr>
          <p:cNvPr id="17" name="TextBox 16"/>
          <p:cNvSpPr txBox="1"/>
          <p:nvPr/>
        </p:nvSpPr>
        <p:spPr>
          <a:xfrm>
            <a:off x="1121684" y="4459529"/>
            <a:ext cx="6076415" cy="769441"/>
          </a:xfrm>
          <a:prstGeom prst="rect">
            <a:avLst/>
          </a:prstGeom>
          <a:noFill/>
        </p:spPr>
        <p:txBody>
          <a:bodyPr wrap="square" rtlCol="0">
            <a:spAutoFit/>
          </a:bodyPr>
          <a:lstStyle/>
          <a:p>
            <a:pPr algn="ctr"/>
            <a:r>
              <a:rPr lang="en-US" sz="2200" dirty="0"/>
              <a:t>sure would be nice to get some of the </a:t>
            </a:r>
            <a:r>
              <a:rPr lang="en-US" sz="2200" b="1" dirty="0"/>
              <a:t>benefits</a:t>
            </a:r>
            <a:r>
              <a:rPr lang="en-US" sz="2200" dirty="0"/>
              <a:t> of multiprocessing without all the </a:t>
            </a:r>
            <a:r>
              <a:rPr lang="en-US" sz="2200" b="1" dirty="0"/>
              <a:t>overhead</a:t>
            </a:r>
            <a:r>
              <a:rPr lang="mr-IN" sz="2200" b="1" dirty="0"/>
              <a:t>…</a:t>
            </a:r>
            <a:endParaRPr lang="en-US" sz="2200" b="1" i="1" dirty="0"/>
          </a:p>
        </p:txBody>
      </p:sp>
      <p:graphicFrame>
        <p:nvGraphicFramePr>
          <p:cNvPr id="8" name="Table 7"/>
          <p:cNvGraphicFramePr>
            <a:graphicFrameLocks noGrp="1"/>
          </p:cNvGraphicFramePr>
          <p:nvPr>
            <p:extLst>
              <p:ext uri="{D42A27DB-BD31-4B8C-83A1-F6EECF244321}">
                <p14:modId xmlns:p14="http://schemas.microsoft.com/office/powerpoint/2010/main" val="1141184141"/>
              </p:ext>
            </p:extLst>
          </p:nvPr>
        </p:nvGraphicFramePr>
        <p:xfrm>
          <a:off x="3235487" y="1991864"/>
          <a:ext cx="2461260" cy="2377440"/>
        </p:xfrm>
        <a:graphic>
          <a:graphicData uri="http://schemas.openxmlformats.org/drawingml/2006/table">
            <a:tbl>
              <a:tblPr firstRow="1" bandRow="1">
                <a:tableStyleId>{21E4AEA4-8DFA-4A89-87EB-49C32662AFE0}</a:tableStyleId>
              </a:tblPr>
              <a:tblGrid>
                <a:gridCol w="741680">
                  <a:extLst>
                    <a:ext uri="{9D8B030D-6E8A-4147-A177-3AD203B41FA5}">
                      <a16:colId xmlns:a16="http://schemas.microsoft.com/office/drawing/2014/main" val="20000"/>
                    </a:ext>
                  </a:extLst>
                </a:gridCol>
                <a:gridCol w="1719580">
                  <a:extLst>
                    <a:ext uri="{9D8B030D-6E8A-4147-A177-3AD203B41FA5}">
                      <a16:colId xmlns:a16="http://schemas.microsoft.com/office/drawing/2014/main" val="20001"/>
                    </a:ext>
                  </a:extLst>
                </a:gridCol>
              </a:tblGrid>
              <a:tr h="370840">
                <a:tc>
                  <a:txBody>
                    <a:bodyPr/>
                    <a:lstStyle/>
                    <a:p>
                      <a:pPr algn="ctr"/>
                      <a:r>
                        <a:rPr lang="en-US" sz="2000" dirty="0" err="1"/>
                        <a:t>Reg</a:t>
                      </a:r>
                      <a:endParaRPr lang="en-US" sz="2000" dirty="0"/>
                    </a:p>
                  </a:txBody>
                  <a:tcPr/>
                </a:tc>
                <a:tc>
                  <a:txBody>
                    <a:bodyPr/>
                    <a:lstStyle/>
                    <a:p>
                      <a:pPr algn="ctr"/>
                      <a:r>
                        <a:rPr lang="en-US" sz="2000" dirty="0"/>
                        <a:t>Value</a:t>
                      </a:r>
                    </a:p>
                  </a:txBody>
                  <a:tcPr/>
                </a:tc>
                <a:extLst>
                  <a:ext uri="{0D108BD9-81ED-4DB2-BD59-A6C34878D82A}">
                    <a16:rowId xmlns:a16="http://schemas.microsoft.com/office/drawing/2014/main" val="10000"/>
                  </a:ext>
                </a:extLst>
              </a:tr>
              <a:tr h="370840">
                <a:tc>
                  <a:txBody>
                    <a:bodyPr/>
                    <a:lstStyle/>
                    <a:p>
                      <a:pPr algn="ctr"/>
                      <a:r>
                        <a:rPr lang="en-US" sz="2000" b="1" dirty="0" err="1">
                          <a:latin typeface="Consolas" charset="0"/>
                          <a:ea typeface="Consolas" charset="0"/>
                          <a:cs typeface="Consolas" charset="0"/>
                        </a:rPr>
                        <a:t>rsp</a:t>
                      </a:r>
                      <a:endParaRPr lang="en-US" sz="2000" b="1" dirty="0">
                        <a:latin typeface="Consolas" charset="0"/>
                        <a:ea typeface="Consolas" charset="0"/>
                        <a:cs typeface="Consolas" charset="0"/>
                      </a:endParaRPr>
                    </a:p>
                  </a:txBody>
                  <a:tcPr/>
                </a:tc>
                <a:tc>
                  <a:txBody>
                    <a:bodyPr/>
                    <a:lstStyle/>
                    <a:p>
                      <a:pPr algn="ctr"/>
                      <a:r>
                        <a:rPr lang="en-US" sz="1200" b="1" dirty="0">
                          <a:latin typeface="Consolas" charset="0"/>
                          <a:ea typeface="Consolas" charset="0"/>
                          <a:cs typeface="Consolas" charset="0"/>
                        </a:rPr>
                        <a:t>0x00007FFFFFEFF8A0</a:t>
                      </a:r>
                    </a:p>
                  </a:txBody>
                  <a:tcPr anchor="ctr"/>
                </a:tc>
                <a:extLst>
                  <a:ext uri="{0D108BD9-81ED-4DB2-BD59-A6C34878D82A}">
                    <a16:rowId xmlns:a16="http://schemas.microsoft.com/office/drawing/2014/main" val="10001"/>
                  </a:ext>
                </a:extLst>
              </a:tr>
              <a:tr h="370840">
                <a:tc>
                  <a:txBody>
                    <a:bodyPr/>
                    <a:lstStyle/>
                    <a:p>
                      <a:pPr algn="ctr"/>
                      <a:r>
                        <a:rPr lang="en-US" sz="2000" b="1" dirty="0">
                          <a:latin typeface="Consolas" charset="0"/>
                          <a:ea typeface="Consolas" charset="0"/>
                          <a:cs typeface="Consolas" charset="0"/>
                        </a:rPr>
                        <a:t>rip</a:t>
                      </a:r>
                    </a:p>
                  </a:txBody>
                  <a:tcPr/>
                </a:tc>
                <a:tc>
                  <a:txBody>
                    <a:bodyPr/>
                    <a:lstStyle/>
                    <a:p>
                      <a:pPr algn="ctr"/>
                      <a:r>
                        <a:rPr lang="en-US" sz="1200" b="1" dirty="0">
                          <a:latin typeface="Consolas" charset="0"/>
                          <a:ea typeface="Consolas" charset="0"/>
                          <a:cs typeface="Consolas" charset="0"/>
                        </a:rPr>
                        <a:t>0x0000555508000017</a:t>
                      </a:r>
                    </a:p>
                  </a:txBody>
                  <a:tcPr anchor="ctr"/>
                </a:tc>
                <a:extLst>
                  <a:ext uri="{0D108BD9-81ED-4DB2-BD59-A6C34878D82A}">
                    <a16:rowId xmlns:a16="http://schemas.microsoft.com/office/drawing/2014/main" val="10002"/>
                  </a:ext>
                </a:extLst>
              </a:tr>
              <a:tr h="370840">
                <a:tc>
                  <a:txBody>
                    <a:bodyPr/>
                    <a:lstStyle/>
                    <a:p>
                      <a:pPr algn="ctr"/>
                      <a:r>
                        <a:rPr lang="en-US" sz="2000" b="1" dirty="0" err="1">
                          <a:latin typeface="Consolas" charset="0"/>
                          <a:ea typeface="Consolas" charset="0"/>
                          <a:cs typeface="Consolas" charset="0"/>
                        </a:rPr>
                        <a:t>rax</a:t>
                      </a:r>
                      <a:endParaRPr lang="en-US" sz="2000" b="1" dirty="0">
                        <a:latin typeface="Consolas" charset="0"/>
                        <a:ea typeface="Consolas" charset="0"/>
                        <a:cs typeface="Consolas" charset="0"/>
                      </a:endParaRPr>
                    </a:p>
                  </a:txBody>
                  <a:tcPr/>
                </a:tc>
                <a:tc>
                  <a:txBody>
                    <a:bodyPr/>
                    <a:lstStyle/>
                    <a:p>
                      <a:pPr algn="ctr"/>
                      <a:r>
                        <a:rPr lang="en-US" sz="1200" b="1" dirty="0">
                          <a:latin typeface="Consolas" charset="0"/>
                          <a:ea typeface="Consolas" charset="0"/>
                          <a:cs typeface="Consolas" charset="0"/>
                        </a:rPr>
                        <a:t>0x000000000000038B</a:t>
                      </a:r>
                    </a:p>
                  </a:txBody>
                  <a:tcPr anchor="ctr"/>
                </a:tc>
                <a:extLst>
                  <a:ext uri="{0D108BD9-81ED-4DB2-BD59-A6C34878D82A}">
                    <a16:rowId xmlns:a16="http://schemas.microsoft.com/office/drawing/2014/main" val="10003"/>
                  </a:ext>
                </a:extLst>
              </a:tr>
              <a:tr h="370840">
                <a:tc>
                  <a:txBody>
                    <a:bodyPr/>
                    <a:lstStyle/>
                    <a:p>
                      <a:pPr algn="ctr"/>
                      <a:r>
                        <a:rPr lang="en-US" sz="2000" b="1" dirty="0" err="1">
                          <a:latin typeface="Consolas" charset="0"/>
                          <a:ea typeface="Consolas" charset="0"/>
                          <a:cs typeface="Consolas" charset="0"/>
                        </a:rPr>
                        <a:t>rbx</a:t>
                      </a:r>
                      <a:endParaRPr lang="en-US" sz="2000" b="1" dirty="0">
                        <a:latin typeface="Consolas" charset="0"/>
                        <a:ea typeface="Consolas" charset="0"/>
                        <a:cs typeface="Consolas" charset="0"/>
                      </a:endParaRPr>
                    </a:p>
                  </a:txBody>
                  <a:tcPr/>
                </a:tc>
                <a:tc>
                  <a:txBody>
                    <a:bodyPr/>
                    <a:lstStyle/>
                    <a:p>
                      <a:pPr algn="ctr"/>
                      <a:r>
                        <a:rPr lang="en-US" sz="1200" b="1" dirty="0">
                          <a:latin typeface="Consolas" charset="0"/>
                          <a:ea typeface="Consolas" charset="0"/>
                          <a:cs typeface="Consolas" charset="0"/>
                        </a:rPr>
                        <a:t>0x000055550080337C</a:t>
                      </a:r>
                    </a:p>
                  </a:txBody>
                  <a:tcPr anchor="ctr"/>
                </a:tc>
                <a:extLst>
                  <a:ext uri="{0D108BD9-81ED-4DB2-BD59-A6C34878D82A}">
                    <a16:rowId xmlns:a16="http://schemas.microsoft.com/office/drawing/2014/main" val="10004"/>
                  </a:ext>
                </a:extLst>
              </a:tr>
              <a:tr h="370840">
                <a:tc>
                  <a:txBody>
                    <a:bodyPr/>
                    <a:lstStyle/>
                    <a:p>
                      <a:pPr algn="ctr"/>
                      <a:r>
                        <a:rPr lang="en-US" sz="2000" b="1" dirty="0">
                          <a:latin typeface="Consolas" charset="0"/>
                          <a:ea typeface="Consolas" charset="0"/>
                          <a:cs typeface="Consolas" charset="0"/>
                        </a:rPr>
                        <a:t>...</a:t>
                      </a:r>
                    </a:p>
                  </a:txBody>
                  <a:tcPr/>
                </a:tc>
                <a:tc>
                  <a:txBody>
                    <a:bodyPr/>
                    <a:lstStyle/>
                    <a:p>
                      <a:pPr algn="ctr"/>
                      <a:r>
                        <a:rPr lang="en-US" sz="2000" b="1" dirty="0">
                          <a:latin typeface="Consolas" charset="0"/>
                          <a:ea typeface="Consolas" charset="0"/>
                          <a:cs typeface="Consolas" charset="0"/>
                        </a:rPr>
                        <a:t>...</a:t>
                      </a:r>
                    </a:p>
                  </a:txBody>
                  <a:tcPr/>
                </a:tc>
                <a:extLst>
                  <a:ext uri="{0D108BD9-81ED-4DB2-BD59-A6C34878D82A}">
                    <a16:rowId xmlns:a16="http://schemas.microsoft.com/office/drawing/2014/main" val="10005"/>
                  </a:ext>
                </a:extLst>
              </a:tr>
            </a:tbl>
          </a:graphicData>
        </a:graphic>
      </p:graphicFrame>
      <p:sp>
        <p:nvSpPr>
          <p:cNvPr id="19" name="TextBox 18"/>
          <p:cNvSpPr txBox="1"/>
          <p:nvPr/>
        </p:nvSpPr>
        <p:spPr>
          <a:xfrm>
            <a:off x="3235487" y="1526284"/>
            <a:ext cx="2385567" cy="430887"/>
          </a:xfrm>
          <a:prstGeom prst="rect">
            <a:avLst/>
          </a:prstGeom>
          <a:noFill/>
        </p:spPr>
        <p:txBody>
          <a:bodyPr wrap="square" rtlCol="0">
            <a:spAutoFit/>
          </a:bodyPr>
          <a:lstStyle/>
          <a:p>
            <a:pPr algn="ctr"/>
            <a:r>
              <a:rPr lang="en-US" sz="2200" b="1"/>
              <a:t>register values</a:t>
            </a:r>
            <a:endParaRPr lang="en-US" sz="2200" b="1" i="1" dirty="0"/>
          </a:p>
        </p:txBody>
      </p:sp>
    </p:spTree>
    <p:extLst>
      <p:ext uri="{BB962C8B-B14F-4D97-AF65-F5344CB8AC3E}">
        <p14:creationId xmlns:p14="http://schemas.microsoft.com/office/powerpoint/2010/main" val="12295467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p:bldP spid="16" grpId="0"/>
      <p:bldP spid="17"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sweet, gooey center of a process</a:t>
            </a:r>
          </a:p>
        </p:txBody>
      </p:sp>
      <p:sp>
        <p:nvSpPr>
          <p:cNvPr id="3" name="Content Placeholder 2"/>
          <p:cNvSpPr>
            <a:spLocks noGrp="1"/>
          </p:cNvSpPr>
          <p:nvPr>
            <p:ph idx="1"/>
          </p:nvPr>
        </p:nvSpPr>
        <p:spPr>
          <a:xfrm>
            <a:off x="152400" y="495301"/>
            <a:ext cx="8991600" cy="838199"/>
          </a:xfrm>
        </p:spPr>
        <p:txBody>
          <a:bodyPr/>
          <a:lstStyle/>
          <a:p>
            <a:r>
              <a:rPr lang="en-US" dirty="0"/>
              <a:t>we want to </a:t>
            </a:r>
            <a:r>
              <a:rPr lang="en-US" b="1" dirty="0"/>
              <a:t>run multiple pieces of code at once</a:t>
            </a:r>
          </a:p>
          <a:p>
            <a:r>
              <a:rPr lang="en-US" dirty="0"/>
              <a:t>do we really </a:t>
            </a:r>
            <a:r>
              <a:rPr lang="en-US" i="1" dirty="0"/>
              <a:t>need</a:t>
            </a:r>
            <a:r>
              <a:rPr lang="en-US" dirty="0"/>
              <a:t> a whole new heap, code, files, etc. for that?</a:t>
            </a:r>
          </a:p>
        </p:txBody>
      </p:sp>
      <p:sp>
        <p:nvSpPr>
          <p:cNvPr id="4" name="Footer Placeholder 3"/>
          <p:cNvSpPr>
            <a:spLocks noGrp="1"/>
          </p:cNvSpPr>
          <p:nvPr>
            <p:ph type="ftr" sz="quarter" idx="11"/>
          </p:nvPr>
        </p:nvSpPr>
        <p:spPr/>
        <p:txBody>
          <a:bodyPr/>
          <a:lstStyle/>
          <a:p>
            <a:r>
              <a:rPr lang="is-IS" dirty="0"/>
              <a:t>CS449</a:t>
            </a:r>
            <a:endParaRPr lang="en-US" dirty="0"/>
          </a:p>
        </p:txBody>
      </p:sp>
      <p:sp>
        <p:nvSpPr>
          <p:cNvPr id="5" name="Slide Number Placeholder 4"/>
          <p:cNvSpPr>
            <a:spLocks noGrp="1"/>
          </p:cNvSpPr>
          <p:nvPr>
            <p:ph type="sldNum" sz="quarter" idx="12"/>
          </p:nvPr>
        </p:nvSpPr>
        <p:spPr/>
        <p:txBody>
          <a:bodyPr/>
          <a:lstStyle/>
          <a:p>
            <a:fld id="{3552B95B-556F-44BD-91A5-D80C1B9E2BB3}" type="slidenum">
              <a:rPr lang="en-US" smtClean="0"/>
              <a:pPr/>
              <a:t>27</a:t>
            </a:fld>
            <a:endParaRPr lang="en-US"/>
          </a:p>
        </p:txBody>
      </p:sp>
      <p:sp>
        <p:nvSpPr>
          <p:cNvPr id="6" name="Rectangle 5"/>
          <p:cNvSpPr/>
          <p:nvPr/>
        </p:nvSpPr>
        <p:spPr>
          <a:xfrm>
            <a:off x="457200" y="1333500"/>
            <a:ext cx="3048000" cy="2971800"/>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t"/>
          <a:lstStyle/>
          <a:p>
            <a:r>
              <a:rPr lang="en-US" sz="3200" b="1" dirty="0">
                <a:solidFill>
                  <a:schemeClr val="bg1"/>
                </a:solidFill>
              </a:rPr>
              <a:t>Process</a:t>
            </a:r>
          </a:p>
        </p:txBody>
      </p:sp>
      <p:sp>
        <p:nvSpPr>
          <p:cNvPr id="7" name="TextBox 6"/>
          <p:cNvSpPr txBox="1"/>
          <p:nvPr/>
        </p:nvSpPr>
        <p:spPr>
          <a:xfrm>
            <a:off x="2018950" y="1714500"/>
            <a:ext cx="942887" cy="461665"/>
          </a:xfrm>
          <a:prstGeom prst="rect">
            <a:avLst/>
          </a:prstGeom>
          <a:noFill/>
        </p:spPr>
        <p:txBody>
          <a:bodyPr wrap="none" rtlCol="0">
            <a:spAutoFit/>
          </a:bodyPr>
          <a:lstStyle/>
          <a:p>
            <a:r>
              <a:rPr lang="en-US" sz="2400" b="1" dirty="0">
                <a:solidFill>
                  <a:schemeClr val="bg2"/>
                </a:solidFill>
              </a:rPr>
              <a:t>Heap</a:t>
            </a:r>
          </a:p>
        </p:txBody>
      </p:sp>
      <p:sp>
        <p:nvSpPr>
          <p:cNvPr id="8" name="TextBox 7"/>
          <p:cNvSpPr txBox="1"/>
          <p:nvPr/>
        </p:nvSpPr>
        <p:spPr>
          <a:xfrm>
            <a:off x="692202" y="1876865"/>
            <a:ext cx="1255921" cy="461665"/>
          </a:xfrm>
          <a:prstGeom prst="rect">
            <a:avLst/>
          </a:prstGeom>
          <a:noFill/>
        </p:spPr>
        <p:txBody>
          <a:bodyPr wrap="none" rtlCol="0">
            <a:spAutoFit/>
          </a:bodyPr>
          <a:lstStyle/>
          <a:p>
            <a:r>
              <a:rPr lang="en-US" sz="2400" b="1" dirty="0" err="1">
                <a:solidFill>
                  <a:schemeClr val="bg2"/>
                </a:solidFill>
              </a:rPr>
              <a:t>Globals</a:t>
            </a:r>
            <a:endParaRPr lang="en-US" sz="2400" b="1" dirty="0">
              <a:solidFill>
                <a:schemeClr val="bg2"/>
              </a:solidFill>
            </a:endParaRPr>
          </a:p>
        </p:txBody>
      </p:sp>
      <p:sp>
        <p:nvSpPr>
          <p:cNvPr id="9" name="TextBox 8"/>
          <p:cNvSpPr txBox="1"/>
          <p:nvPr/>
        </p:nvSpPr>
        <p:spPr>
          <a:xfrm>
            <a:off x="533400" y="2496020"/>
            <a:ext cx="922047" cy="461665"/>
          </a:xfrm>
          <a:prstGeom prst="rect">
            <a:avLst/>
          </a:prstGeom>
          <a:noFill/>
        </p:spPr>
        <p:txBody>
          <a:bodyPr wrap="none" rtlCol="0">
            <a:spAutoFit/>
          </a:bodyPr>
          <a:lstStyle/>
          <a:p>
            <a:r>
              <a:rPr lang="en-US" sz="2400" b="1">
                <a:solidFill>
                  <a:schemeClr val="bg2"/>
                </a:solidFill>
              </a:rPr>
              <a:t>Code</a:t>
            </a:r>
            <a:endParaRPr lang="en-US" sz="2400" b="1" dirty="0">
              <a:solidFill>
                <a:schemeClr val="bg2"/>
              </a:solidFill>
            </a:endParaRPr>
          </a:p>
        </p:txBody>
      </p:sp>
      <p:sp>
        <p:nvSpPr>
          <p:cNvPr id="10" name="TextBox 9"/>
          <p:cNvSpPr txBox="1"/>
          <p:nvPr/>
        </p:nvSpPr>
        <p:spPr>
          <a:xfrm>
            <a:off x="727156" y="3115174"/>
            <a:ext cx="822661" cy="461665"/>
          </a:xfrm>
          <a:prstGeom prst="rect">
            <a:avLst/>
          </a:prstGeom>
          <a:noFill/>
        </p:spPr>
        <p:txBody>
          <a:bodyPr wrap="none" rtlCol="0">
            <a:spAutoFit/>
          </a:bodyPr>
          <a:lstStyle/>
          <a:p>
            <a:r>
              <a:rPr lang="en-US" sz="2400" b="1" dirty="0">
                <a:solidFill>
                  <a:schemeClr val="bg2"/>
                </a:solidFill>
              </a:rPr>
              <a:t>Files</a:t>
            </a:r>
          </a:p>
        </p:txBody>
      </p:sp>
      <p:sp>
        <p:nvSpPr>
          <p:cNvPr id="15" name="Rectangle 14"/>
          <p:cNvSpPr/>
          <p:nvPr/>
        </p:nvSpPr>
        <p:spPr>
          <a:xfrm>
            <a:off x="1531647" y="2338530"/>
            <a:ext cx="1897670" cy="1890841"/>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Thread</a:t>
            </a:r>
          </a:p>
        </p:txBody>
      </p:sp>
      <p:sp>
        <p:nvSpPr>
          <p:cNvPr id="11" name="TextBox 10"/>
          <p:cNvSpPr txBox="1"/>
          <p:nvPr/>
        </p:nvSpPr>
        <p:spPr>
          <a:xfrm>
            <a:off x="2298478" y="2496019"/>
            <a:ext cx="954749" cy="461665"/>
          </a:xfrm>
          <a:prstGeom prst="rect">
            <a:avLst/>
          </a:prstGeom>
          <a:noFill/>
        </p:spPr>
        <p:txBody>
          <a:bodyPr wrap="none" rtlCol="0">
            <a:spAutoFit/>
          </a:bodyPr>
          <a:lstStyle/>
          <a:p>
            <a:r>
              <a:rPr lang="en-US" sz="2400" b="1" dirty="0">
                <a:solidFill>
                  <a:schemeClr val="bg2"/>
                </a:solidFill>
              </a:rPr>
              <a:t>Stack</a:t>
            </a:r>
          </a:p>
        </p:txBody>
      </p:sp>
      <p:sp>
        <p:nvSpPr>
          <p:cNvPr id="12" name="TextBox 11"/>
          <p:cNvSpPr txBox="1"/>
          <p:nvPr/>
        </p:nvSpPr>
        <p:spPr>
          <a:xfrm>
            <a:off x="1665032" y="2796625"/>
            <a:ext cx="566181" cy="461665"/>
          </a:xfrm>
          <a:prstGeom prst="rect">
            <a:avLst/>
          </a:prstGeom>
          <a:noFill/>
        </p:spPr>
        <p:txBody>
          <a:bodyPr wrap="none" rtlCol="0">
            <a:spAutoFit/>
          </a:bodyPr>
          <a:lstStyle/>
          <a:p>
            <a:r>
              <a:rPr lang="en-US" sz="2400" b="1" dirty="0">
                <a:solidFill>
                  <a:schemeClr val="bg2"/>
                </a:solidFill>
              </a:rPr>
              <a:t>PC</a:t>
            </a:r>
          </a:p>
        </p:txBody>
      </p:sp>
      <p:sp>
        <p:nvSpPr>
          <p:cNvPr id="13" name="TextBox 12"/>
          <p:cNvSpPr txBox="1"/>
          <p:nvPr/>
        </p:nvSpPr>
        <p:spPr>
          <a:xfrm>
            <a:off x="1877733" y="3334219"/>
            <a:ext cx="1502014" cy="461665"/>
          </a:xfrm>
          <a:prstGeom prst="rect">
            <a:avLst/>
          </a:prstGeom>
          <a:noFill/>
        </p:spPr>
        <p:txBody>
          <a:bodyPr wrap="none" rtlCol="0">
            <a:spAutoFit/>
          </a:bodyPr>
          <a:lstStyle/>
          <a:p>
            <a:r>
              <a:rPr lang="en-US" sz="2400" b="1" dirty="0">
                <a:solidFill>
                  <a:schemeClr val="bg2"/>
                </a:solidFill>
              </a:rPr>
              <a:t>Registers</a:t>
            </a:r>
          </a:p>
        </p:txBody>
      </p:sp>
      <p:grpSp>
        <p:nvGrpSpPr>
          <p:cNvPr id="20" name="Group 19"/>
          <p:cNvGrpSpPr/>
          <p:nvPr/>
        </p:nvGrpSpPr>
        <p:grpSpPr>
          <a:xfrm>
            <a:off x="6477000" y="2338530"/>
            <a:ext cx="1897670" cy="1890841"/>
            <a:chOff x="6781800" y="2414459"/>
            <a:chExt cx="1897670" cy="1890841"/>
          </a:xfrm>
        </p:grpSpPr>
        <p:sp>
          <p:nvSpPr>
            <p:cNvPr id="16" name="Rectangle 15"/>
            <p:cNvSpPr/>
            <p:nvPr/>
          </p:nvSpPr>
          <p:spPr>
            <a:xfrm>
              <a:off x="6781800" y="2414459"/>
              <a:ext cx="1897670" cy="1890841"/>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Thread</a:t>
              </a:r>
            </a:p>
          </p:txBody>
        </p:sp>
        <p:sp>
          <p:nvSpPr>
            <p:cNvPr id="17" name="TextBox 16"/>
            <p:cNvSpPr txBox="1"/>
            <p:nvPr/>
          </p:nvSpPr>
          <p:spPr>
            <a:xfrm>
              <a:off x="7548631" y="2571948"/>
              <a:ext cx="954749" cy="461665"/>
            </a:xfrm>
            <a:prstGeom prst="rect">
              <a:avLst/>
            </a:prstGeom>
            <a:noFill/>
          </p:spPr>
          <p:txBody>
            <a:bodyPr wrap="none" rtlCol="0">
              <a:spAutoFit/>
            </a:bodyPr>
            <a:lstStyle/>
            <a:p>
              <a:r>
                <a:rPr lang="en-US" sz="2400" b="1" dirty="0">
                  <a:solidFill>
                    <a:schemeClr val="bg2"/>
                  </a:solidFill>
                </a:rPr>
                <a:t>Stack</a:t>
              </a:r>
            </a:p>
          </p:txBody>
        </p:sp>
        <p:sp>
          <p:nvSpPr>
            <p:cNvPr id="18" name="TextBox 17"/>
            <p:cNvSpPr txBox="1"/>
            <p:nvPr/>
          </p:nvSpPr>
          <p:spPr>
            <a:xfrm>
              <a:off x="6915185" y="2872554"/>
              <a:ext cx="566181" cy="461665"/>
            </a:xfrm>
            <a:prstGeom prst="rect">
              <a:avLst/>
            </a:prstGeom>
            <a:noFill/>
          </p:spPr>
          <p:txBody>
            <a:bodyPr wrap="none" rtlCol="0">
              <a:spAutoFit/>
            </a:bodyPr>
            <a:lstStyle/>
            <a:p>
              <a:r>
                <a:rPr lang="en-US" sz="2400" b="1">
                  <a:solidFill>
                    <a:schemeClr val="bg2"/>
                  </a:solidFill>
                </a:rPr>
                <a:t>PC</a:t>
              </a:r>
              <a:endParaRPr lang="en-US" sz="2400" b="1" dirty="0">
                <a:solidFill>
                  <a:schemeClr val="bg2"/>
                </a:solidFill>
              </a:endParaRPr>
            </a:p>
          </p:txBody>
        </p:sp>
        <p:sp>
          <p:nvSpPr>
            <p:cNvPr id="19" name="TextBox 18"/>
            <p:cNvSpPr txBox="1"/>
            <p:nvPr/>
          </p:nvSpPr>
          <p:spPr>
            <a:xfrm>
              <a:off x="7127886" y="3410148"/>
              <a:ext cx="1502014" cy="461665"/>
            </a:xfrm>
            <a:prstGeom prst="rect">
              <a:avLst/>
            </a:prstGeom>
            <a:noFill/>
          </p:spPr>
          <p:txBody>
            <a:bodyPr wrap="none" rtlCol="0">
              <a:spAutoFit/>
            </a:bodyPr>
            <a:lstStyle/>
            <a:p>
              <a:r>
                <a:rPr lang="en-US" sz="2400" b="1">
                  <a:solidFill>
                    <a:schemeClr val="bg2"/>
                  </a:solidFill>
                </a:rPr>
                <a:t>Registers</a:t>
              </a:r>
              <a:endParaRPr lang="en-US" sz="2400" b="1" dirty="0">
                <a:solidFill>
                  <a:schemeClr val="bg2"/>
                </a:solidFill>
              </a:endParaRPr>
            </a:p>
          </p:txBody>
        </p:sp>
      </p:grpSp>
      <p:sp>
        <p:nvSpPr>
          <p:cNvPr id="21" name="TextBox 20"/>
          <p:cNvSpPr txBox="1"/>
          <p:nvPr/>
        </p:nvSpPr>
        <p:spPr>
          <a:xfrm>
            <a:off x="3955512" y="1445302"/>
            <a:ext cx="4419158" cy="769441"/>
          </a:xfrm>
          <a:prstGeom prst="rect">
            <a:avLst/>
          </a:prstGeom>
          <a:noFill/>
        </p:spPr>
        <p:txBody>
          <a:bodyPr wrap="none" rtlCol="0">
            <a:spAutoFit/>
          </a:bodyPr>
          <a:lstStyle/>
          <a:p>
            <a:pPr algn="ctr"/>
            <a:r>
              <a:rPr lang="en-US" sz="2200" dirty="0"/>
              <a:t>a </a:t>
            </a:r>
            <a:r>
              <a:rPr lang="en-US" sz="2200" b="1" dirty="0"/>
              <a:t>thread</a:t>
            </a:r>
            <a:r>
              <a:rPr lang="en-US" sz="2200" dirty="0"/>
              <a:t> encapsulates only what's</a:t>
            </a:r>
            <a:br>
              <a:rPr lang="en-US" sz="2200" dirty="0"/>
            </a:br>
            <a:r>
              <a:rPr lang="en-US" sz="2200" dirty="0"/>
              <a:t>needed to </a:t>
            </a:r>
            <a:r>
              <a:rPr lang="en-US" sz="2200" b="1" dirty="0"/>
              <a:t>run some code.</a:t>
            </a:r>
            <a:endParaRPr lang="en-US" sz="2200" dirty="0"/>
          </a:p>
        </p:txBody>
      </p:sp>
      <p:sp>
        <p:nvSpPr>
          <p:cNvPr id="22" name="TextBox 21"/>
          <p:cNvSpPr txBox="1"/>
          <p:nvPr/>
        </p:nvSpPr>
        <p:spPr>
          <a:xfrm>
            <a:off x="4572000" y="4366643"/>
            <a:ext cx="3794646" cy="769441"/>
          </a:xfrm>
          <a:prstGeom prst="rect">
            <a:avLst/>
          </a:prstGeom>
          <a:noFill/>
        </p:spPr>
        <p:txBody>
          <a:bodyPr wrap="square" rtlCol="0">
            <a:spAutoFit/>
          </a:bodyPr>
          <a:lstStyle/>
          <a:p>
            <a:pPr algn="ctr"/>
            <a:r>
              <a:rPr lang="en-US" sz="2200" dirty="0"/>
              <a:t>and we can have </a:t>
            </a:r>
            <a:r>
              <a:rPr lang="en-US" sz="2200" b="1" dirty="0"/>
              <a:t>several threads</a:t>
            </a:r>
            <a:r>
              <a:rPr lang="en-US" sz="2200" dirty="0"/>
              <a:t> for each process.</a:t>
            </a:r>
          </a:p>
        </p:txBody>
      </p:sp>
    </p:spTree>
    <p:extLst>
      <p:ext uri="{BB962C8B-B14F-4D97-AF65-F5344CB8AC3E}">
        <p14:creationId xmlns:p14="http://schemas.microsoft.com/office/powerpoint/2010/main" val="8094328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63" presetClass="path" presetSubtype="0" accel="50000" decel="50000" fill="hold" grpId="1" nodeType="clickEffect">
                                  <p:stCondLst>
                                    <p:cond delay="0"/>
                                  </p:stCondLst>
                                  <p:childTnLst>
                                    <p:animMotion origin="layout" path="M 0 0 L 0.25 0 E" pathEditMode="relative" ptsTypes="">
                                      <p:cBhvr>
                                        <p:cTn id="43" dur="500" fill="hold"/>
                                        <p:tgtEl>
                                          <p:spTgt spid="15"/>
                                        </p:tgtEl>
                                        <p:attrNameLst>
                                          <p:attrName>ppt_x</p:attrName>
                                          <p:attrName>ppt_y</p:attrName>
                                        </p:attrNameLst>
                                      </p:cBhvr>
                                    </p:animMotion>
                                  </p:childTnLst>
                                </p:cTn>
                              </p:par>
                              <p:par>
                                <p:cTn id="44" presetID="63" presetClass="path" presetSubtype="0" accel="50000" decel="50000" fill="hold" grpId="1" nodeType="withEffect">
                                  <p:stCondLst>
                                    <p:cond delay="0"/>
                                  </p:stCondLst>
                                  <p:childTnLst>
                                    <p:animMotion origin="layout" path="M 0 0 L 0.25 0 E" pathEditMode="relative" ptsTypes="">
                                      <p:cBhvr>
                                        <p:cTn id="45" dur="500" fill="hold"/>
                                        <p:tgtEl>
                                          <p:spTgt spid="11"/>
                                        </p:tgtEl>
                                        <p:attrNameLst>
                                          <p:attrName>ppt_x</p:attrName>
                                          <p:attrName>ppt_y</p:attrName>
                                        </p:attrNameLst>
                                      </p:cBhvr>
                                    </p:animMotion>
                                  </p:childTnLst>
                                </p:cTn>
                              </p:par>
                              <p:par>
                                <p:cTn id="46" presetID="63" presetClass="path" presetSubtype="0" accel="50000" decel="50000" fill="hold" grpId="1" nodeType="withEffect">
                                  <p:stCondLst>
                                    <p:cond delay="0"/>
                                  </p:stCondLst>
                                  <p:childTnLst>
                                    <p:animMotion origin="layout" path="M 0 0 L 0.25 0 E" pathEditMode="relative" ptsTypes="">
                                      <p:cBhvr>
                                        <p:cTn id="47" dur="500" fill="hold"/>
                                        <p:tgtEl>
                                          <p:spTgt spid="12"/>
                                        </p:tgtEl>
                                        <p:attrNameLst>
                                          <p:attrName>ppt_x</p:attrName>
                                          <p:attrName>ppt_y</p:attrName>
                                        </p:attrNameLst>
                                      </p:cBhvr>
                                    </p:animMotion>
                                  </p:childTnLst>
                                </p:cTn>
                              </p:par>
                              <p:par>
                                <p:cTn id="48" presetID="63" presetClass="path" presetSubtype="0" accel="50000" decel="50000" fill="hold" grpId="1" nodeType="withEffect">
                                  <p:stCondLst>
                                    <p:cond delay="0"/>
                                  </p:stCondLst>
                                  <p:childTnLst>
                                    <p:animMotion origin="layout" path="M 0 0 L 0.25 0 E" pathEditMode="relative" ptsTypes="">
                                      <p:cBhvr>
                                        <p:cTn id="49" dur="500" fill="hold"/>
                                        <p:tgtEl>
                                          <p:spTgt spid="13"/>
                                        </p:tgtEl>
                                        <p:attrNameLst>
                                          <p:attrName>ppt_x</p:attrName>
                                          <p:attrName>ppt_y</p:attrName>
                                        </p:attrNameLst>
                                      </p:cBhvr>
                                    </p:animMotion>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20"/>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10" grpId="0"/>
      <p:bldP spid="15" grpId="0" animBg="1"/>
      <p:bldP spid="15" grpId="1" animBg="1"/>
      <p:bldP spid="11" grpId="0"/>
      <p:bldP spid="11" grpId="1"/>
      <p:bldP spid="12" grpId="0"/>
      <p:bldP spid="12" grpId="1"/>
      <p:bldP spid="13" grpId="0"/>
      <p:bldP spid="13" grpId="1"/>
      <p:bldP spid="21" grpId="0"/>
      <p:bldP spid="2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Thread hopping</a:t>
            </a:r>
          </a:p>
        </p:txBody>
      </p:sp>
      <p:sp>
        <p:nvSpPr>
          <p:cNvPr id="3" name="Content Placeholder 2"/>
          <p:cNvSpPr>
            <a:spLocks noGrp="1"/>
          </p:cNvSpPr>
          <p:nvPr>
            <p:ph idx="1"/>
          </p:nvPr>
        </p:nvSpPr>
        <p:spPr>
          <a:xfrm>
            <a:off x="152400" y="495302"/>
            <a:ext cx="8991600" cy="597776"/>
          </a:xfrm>
        </p:spPr>
        <p:txBody>
          <a:bodyPr/>
          <a:lstStyle/>
          <a:p>
            <a:r>
              <a:rPr lang="en-US" dirty="0"/>
              <a:t>what has this gained us? well...</a:t>
            </a:r>
          </a:p>
        </p:txBody>
      </p:sp>
      <p:sp>
        <p:nvSpPr>
          <p:cNvPr id="4" name="Footer Placeholder 3"/>
          <p:cNvSpPr>
            <a:spLocks noGrp="1"/>
          </p:cNvSpPr>
          <p:nvPr>
            <p:ph type="ftr" sz="quarter" idx="11"/>
          </p:nvPr>
        </p:nvSpPr>
        <p:spPr/>
        <p:txBody>
          <a:bodyPr/>
          <a:lstStyle/>
          <a:p>
            <a:r>
              <a:rPr lang="is-IS" dirty="0"/>
              <a:t>CS449</a:t>
            </a:r>
            <a:endParaRPr lang="en-US" dirty="0"/>
          </a:p>
        </p:txBody>
      </p:sp>
      <p:sp>
        <p:nvSpPr>
          <p:cNvPr id="5" name="Slide Number Placeholder 4"/>
          <p:cNvSpPr>
            <a:spLocks noGrp="1"/>
          </p:cNvSpPr>
          <p:nvPr>
            <p:ph type="sldNum" sz="quarter" idx="12"/>
          </p:nvPr>
        </p:nvSpPr>
        <p:spPr/>
        <p:txBody>
          <a:bodyPr/>
          <a:lstStyle/>
          <a:p>
            <a:fld id="{3552B95B-556F-44BD-91A5-D80C1B9E2BB3}" type="slidenum">
              <a:rPr lang="en-US" smtClean="0"/>
              <a:pPr/>
              <a:t>28</a:t>
            </a:fld>
            <a:endParaRPr lang="en-US"/>
          </a:p>
        </p:txBody>
      </p:sp>
      <p:sp>
        <p:nvSpPr>
          <p:cNvPr id="6" name="Rectangle 5"/>
          <p:cNvSpPr/>
          <p:nvPr/>
        </p:nvSpPr>
        <p:spPr>
          <a:xfrm>
            <a:off x="457200" y="1104900"/>
            <a:ext cx="8305800" cy="3886200"/>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t"/>
          <a:lstStyle/>
          <a:p>
            <a:r>
              <a:rPr lang="en-US" sz="3200" b="1" dirty="0"/>
              <a:t>Process</a:t>
            </a:r>
            <a:endParaRPr lang="en-US" sz="2400" b="1" dirty="0"/>
          </a:p>
        </p:txBody>
      </p:sp>
      <p:graphicFrame>
        <p:nvGraphicFramePr>
          <p:cNvPr id="7" name="Table 6"/>
          <p:cNvGraphicFramePr>
            <a:graphicFrameLocks noGrp="1"/>
          </p:cNvGraphicFramePr>
          <p:nvPr/>
        </p:nvGraphicFramePr>
        <p:xfrm>
          <a:off x="564160" y="1790700"/>
          <a:ext cx="1576156" cy="2994680"/>
        </p:xfrm>
        <a:graphic>
          <a:graphicData uri="http://schemas.openxmlformats.org/drawingml/2006/table">
            <a:tbl>
              <a:tblPr bandRow="1">
                <a:tableStyleId>{5C22544A-7EE6-4342-B048-85BDC9FD1C3A}</a:tableStyleId>
              </a:tblPr>
              <a:tblGrid>
                <a:gridCol w="1576156">
                  <a:extLst>
                    <a:ext uri="{9D8B030D-6E8A-4147-A177-3AD203B41FA5}">
                      <a16:colId xmlns:a16="http://schemas.microsoft.com/office/drawing/2014/main" val="181283034"/>
                    </a:ext>
                  </a:extLst>
                </a:gridCol>
              </a:tblGrid>
              <a:tr h="1219417">
                <a:tc>
                  <a:txBody>
                    <a:bodyPr/>
                    <a:lstStyle/>
                    <a:p>
                      <a:pPr algn="ctr"/>
                      <a:r>
                        <a:rPr lang="en-US" sz="3000" b="1" dirty="0">
                          <a:solidFill>
                            <a:schemeClr val="bg2"/>
                          </a:solidFill>
                        </a:rPr>
                        <a:t>Heap</a:t>
                      </a:r>
                    </a:p>
                  </a:txBody>
                  <a:tcPr marL="97677" marR="97677" marT="48838" marB="48838" anchor="ctr">
                    <a:solidFill>
                      <a:schemeClr val="accent2">
                        <a:lumMod val="60000"/>
                        <a:lumOff val="40000"/>
                      </a:schemeClr>
                    </a:solidFill>
                  </a:tcPr>
                </a:tc>
                <a:extLst>
                  <a:ext uri="{0D108BD9-81ED-4DB2-BD59-A6C34878D82A}">
                    <a16:rowId xmlns:a16="http://schemas.microsoft.com/office/drawing/2014/main" val="1366557411"/>
                  </a:ext>
                </a:extLst>
              </a:tr>
              <a:tr h="555846">
                <a:tc>
                  <a:txBody>
                    <a:bodyPr/>
                    <a:lstStyle/>
                    <a:p>
                      <a:pPr algn="ctr"/>
                      <a:r>
                        <a:rPr lang="en-US" sz="3000" b="1" dirty="0" err="1">
                          <a:solidFill>
                            <a:schemeClr val="bg2"/>
                          </a:solidFill>
                        </a:rPr>
                        <a:t>Globals</a:t>
                      </a:r>
                      <a:endParaRPr lang="en-US" sz="3000" b="1" dirty="0">
                        <a:solidFill>
                          <a:schemeClr val="bg2"/>
                        </a:solidFill>
                      </a:endParaRPr>
                    </a:p>
                  </a:txBody>
                  <a:tcPr marL="97677" marR="97677" marT="48838" marB="48838" anchor="ctr">
                    <a:solidFill>
                      <a:schemeClr val="accent5">
                        <a:lumMod val="75000"/>
                      </a:schemeClr>
                    </a:solidFill>
                  </a:tcPr>
                </a:tc>
                <a:extLst>
                  <a:ext uri="{0D108BD9-81ED-4DB2-BD59-A6C34878D82A}">
                    <a16:rowId xmlns:a16="http://schemas.microsoft.com/office/drawing/2014/main" val="4001921320"/>
                  </a:ext>
                </a:extLst>
              </a:tr>
              <a:tr h="1219417">
                <a:tc>
                  <a:txBody>
                    <a:bodyPr/>
                    <a:lstStyle/>
                    <a:p>
                      <a:pPr algn="ctr"/>
                      <a:r>
                        <a:rPr lang="en-US" sz="3000" b="1" dirty="0">
                          <a:solidFill>
                            <a:schemeClr val="bg2"/>
                          </a:solidFill>
                        </a:rPr>
                        <a:t>Code</a:t>
                      </a:r>
                    </a:p>
                  </a:txBody>
                  <a:tcPr marL="97677" marR="97677" marT="48838" marB="48838" anchor="ctr">
                    <a:solidFill>
                      <a:schemeClr val="accent6">
                        <a:lumMod val="75000"/>
                      </a:schemeClr>
                    </a:solidFill>
                  </a:tcPr>
                </a:tc>
                <a:extLst>
                  <a:ext uri="{0D108BD9-81ED-4DB2-BD59-A6C34878D82A}">
                    <a16:rowId xmlns:a16="http://schemas.microsoft.com/office/drawing/2014/main" val="2542423252"/>
                  </a:ext>
                </a:extLst>
              </a:tr>
            </a:tbl>
          </a:graphicData>
        </a:graphic>
      </p:graphicFrame>
      <p:sp>
        <p:nvSpPr>
          <p:cNvPr id="8" name="Multidocument 7"/>
          <p:cNvSpPr/>
          <p:nvPr/>
        </p:nvSpPr>
        <p:spPr>
          <a:xfrm>
            <a:off x="2247276" y="1187826"/>
            <a:ext cx="1334124" cy="1374858"/>
          </a:xfrm>
          <a:prstGeom prst="flowChartMultidocumen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open files</a:t>
            </a:r>
            <a:endParaRPr lang="en-US" sz="1800" dirty="0">
              <a:solidFill>
                <a:schemeClr val="tx1"/>
              </a:solidFill>
            </a:endParaRPr>
          </a:p>
        </p:txBody>
      </p:sp>
      <p:grpSp>
        <p:nvGrpSpPr>
          <p:cNvPr id="9" name="Group 8"/>
          <p:cNvGrpSpPr/>
          <p:nvPr/>
        </p:nvGrpSpPr>
        <p:grpSpPr>
          <a:xfrm>
            <a:off x="3886200" y="1310359"/>
            <a:ext cx="1897670" cy="1585771"/>
            <a:chOff x="6781800" y="2414459"/>
            <a:chExt cx="1897670" cy="1585771"/>
          </a:xfrm>
        </p:grpSpPr>
        <p:sp>
          <p:nvSpPr>
            <p:cNvPr id="10" name="Rectangle 9"/>
            <p:cNvSpPr/>
            <p:nvPr/>
          </p:nvSpPr>
          <p:spPr>
            <a:xfrm>
              <a:off x="6781800" y="2414460"/>
              <a:ext cx="1897670" cy="1585770"/>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Thread 2</a:t>
              </a:r>
            </a:p>
          </p:txBody>
        </p:sp>
        <p:sp>
          <p:nvSpPr>
            <p:cNvPr id="11" name="TextBox 10"/>
            <p:cNvSpPr txBox="1"/>
            <p:nvPr/>
          </p:nvSpPr>
          <p:spPr>
            <a:xfrm>
              <a:off x="6781800" y="2414459"/>
              <a:ext cx="954749" cy="461665"/>
            </a:xfrm>
            <a:prstGeom prst="rect">
              <a:avLst/>
            </a:prstGeom>
            <a:noFill/>
          </p:spPr>
          <p:txBody>
            <a:bodyPr wrap="none" rtlCol="0">
              <a:spAutoFit/>
            </a:bodyPr>
            <a:lstStyle/>
            <a:p>
              <a:r>
                <a:rPr lang="en-US" sz="2400" b="1" dirty="0">
                  <a:solidFill>
                    <a:schemeClr val="bg2"/>
                  </a:solidFill>
                </a:rPr>
                <a:t>Stack</a:t>
              </a:r>
            </a:p>
          </p:txBody>
        </p:sp>
        <p:sp>
          <p:nvSpPr>
            <p:cNvPr id="12" name="TextBox 11"/>
            <p:cNvSpPr txBox="1"/>
            <p:nvPr/>
          </p:nvSpPr>
          <p:spPr>
            <a:xfrm>
              <a:off x="6781800" y="2795323"/>
              <a:ext cx="566181" cy="461665"/>
            </a:xfrm>
            <a:prstGeom prst="rect">
              <a:avLst/>
            </a:prstGeom>
            <a:noFill/>
          </p:spPr>
          <p:txBody>
            <a:bodyPr wrap="none" rtlCol="0">
              <a:spAutoFit/>
            </a:bodyPr>
            <a:lstStyle/>
            <a:p>
              <a:r>
                <a:rPr lang="en-US" sz="2400" b="1">
                  <a:solidFill>
                    <a:schemeClr val="bg2"/>
                  </a:solidFill>
                </a:rPr>
                <a:t>PC</a:t>
              </a:r>
              <a:endParaRPr lang="en-US" sz="2400" b="1" dirty="0">
                <a:solidFill>
                  <a:schemeClr val="bg2"/>
                </a:solidFill>
              </a:endParaRPr>
            </a:p>
          </p:txBody>
        </p:sp>
        <p:sp>
          <p:nvSpPr>
            <p:cNvPr id="13" name="TextBox 12"/>
            <p:cNvSpPr txBox="1"/>
            <p:nvPr/>
          </p:nvSpPr>
          <p:spPr>
            <a:xfrm>
              <a:off x="6781800" y="3176187"/>
              <a:ext cx="1502014" cy="461665"/>
            </a:xfrm>
            <a:prstGeom prst="rect">
              <a:avLst/>
            </a:prstGeom>
            <a:noFill/>
          </p:spPr>
          <p:txBody>
            <a:bodyPr wrap="none" rtlCol="0">
              <a:spAutoFit/>
            </a:bodyPr>
            <a:lstStyle/>
            <a:p>
              <a:r>
                <a:rPr lang="en-US" sz="2400" b="1">
                  <a:solidFill>
                    <a:schemeClr val="bg2"/>
                  </a:solidFill>
                </a:rPr>
                <a:t>Registers</a:t>
              </a:r>
              <a:endParaRPr lang="en-US" sz="2400" b="1" dirty="0">
                <a:solidFill>
                  <a:schemeClr val="bg2"/>
                </a:solidFill>
              </a:endParaRPr>
            </a:p>
          </p:txBody>
        </p:sp>
      </p:grpSp>
      <p:grpSp>
        <p:nvGrpSpPr>
          <p:cNvPr id="14" name="Group 13"/>
          <p:cNvGrpSpPr/>
          <p:nvPr/>
        </p:nvGrpSpPr>
        <p:grpSpPr>
          <a:xfrm>
            <a:off x="6384412" y="1578162"/>
            <a:ext cx="1897670" cy="1585771"/>
            <a:chOff x="6781800" y="2414459"/>
            <a:chExt cx="1897670" cy="1585771"/>
          </a:xfrm>
        </p:grpSpPr>
        <p:sp>
          <p:nvSpPr>
            <p:cNvPr id="15" name="Rectangle 14"/>
            <p:cNvSpPr/>
            <p:nvPr/>
          </p:nvSpPr>
          <p:spPr>
            <a:xfrm>
              <a:off x="6781800" y="2414460"/>
              <a:ext cx="1897670" cy="1585770"/>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a:solidFill>
                    <a:schemeClr val="tx1"/>
                  </a:solidFill>
                </a:rPr>
                <a:t>Thread 3</a:t>
              </a:r>
              <a:endParaRPr lang="en-US" sz="2400" b="1" dirty="0">
                <a:solidFill>
                  <a:schemeClr val="tx1"/>
                </a:solidFill>
              </a:endParaRPr>
            </a:p>
          </p:txBody>
        </p:sp>
        <p:sp>
          <p:nvSpPr>
            <p:cNvPr id="16" name="TextBox 15"/>
            <p:cNvSpPr txBox="1"/>
            <p:nvPr/>
          </p:nvSpPr>
          <p:spPr>
            <a:xfrm>
              <a:off x="6781800" y="2414459"/>
              <a:ext cx="954749" cy="461665"/>
            </a:xfrm>
            <a:prstGeom prst="rect">
              <a:avLst/>
            </a:prstGeom>
            <a:noFill/>
          </p:spPr>
          <p:txBody>
            <a:bodyPr wrap="none" rtlCol="0">
              <a:spAutoFit/>
            </a:bodyPr>
            <a:lstStyle/>
            <a:p>
              <a:r>
                <a:rPr lang="en-US" sz="2400" b="1" dirty="0">
                  <a:solidFill>
                    <a:schemeClr val="bg2"/>
                  </a:solidFill>
                </a:rPr>
                <a:t>Stack</a:t>
              </a:r>
            </a:p>
          </p:txBody>
        </p:sp>
        <p:sp>
          <p:nvSpPr>
            <p:cNvPr id="17" name="TextBox 16"/>
            <p:cNvSpPr txBox="1"/>
            <p:nvPr/>
          </p:nvSpPr>
          <p:spPr>
            <a:xfrm>
              <a:off x="6781800" y="2795323"/>
              <a:ext cx="566181" cy="461665"/>
            </a:xfrm>
            <a:prstGeom prst="rect">
              <a:avLst/>
            </a:prstGeom>
            <a:noFill/>
          </p:spPr>
          <p:txBody>
            <a:bodyPr wrap="none" rtlCol="0">
              <a:spAutoFit/>
            </a:bodyPr>
            <a:lstStyle/>
            <a:p>
              <a:r>
                <a:rPr lang="en-US" sz="2400" b="1">
                  <a:solidFill>
                    <a:schemeClr val="bg2"/>
                  </a:solidFill>
                </a:rPr>
                <a:t>PC</a:t>
              </a:r>
              <a:endParaRPr lang="en-US" sz="2400" b="1" dirty="0">
                <a:solidFill>
                  <a:schemeClr val="bg2"/>
                </a:solidFill>
              </a:endParaRPr>
            </a:p>
          </p:txBody>
        </p:sp>
        <p:sp>
          <p:nvSpPr>
            <p:cNvPr id="18" name="TextBox 17"/>
            <p:cNvSpPr txBox="1"/>
            <p:nvPr/>
          </p:nvSpPr>
          <p:spPr>
            <a:xfrm>
              <a:off x="6781800" y="3176187"/>
              <a:ext cx="1502014" cy="461665"/>
            </a:xfrm>
            <a:prstGeom prst="rect">
              <a:avLst/>
            </a:prstGeom>
            <a:noFill/>
          </p:spPr>
          <p:txBody>
            <a:bodyPr wrap="none" rtlCol="0">
              <a:spAutoFit/>
            </a:bodyPr>
            <a:lstStyle/>
            <a:p>
              <a:r>
                <a:rPr lang="en-US" sz="2400" b="1">
                  <a:solidFill>
                    <a:schemeClr val="bg2"/>
                  </a:solidFill>
                </a:rPr>
                <a:t>Registers</a:t>
              </a:r>
              <a:endParaRPr lang="en-US" sz="2400" b="1" dirty="0">
                <a:solidFill>
                  <a:schemeClr val="bg2"/>
                </a:solidFill>
              </a:endParaRPr>
            </a:p>
          </p:txBody>
        </p:sp>
      </p:grpSp>
      <p:grpSp>
        <p:nvGrpSpPr>
          <p:cNvPr id="19" name="Group 18"/>
          <p:cNvGrpSpPr/>
          <p:nvPr/>
        </p:nvGrpSpPr>
        <p:grpSpPr>
          <a:xfrm>
            <a:off x="2403721" y="3119484"/>
            <a:ext cx="1897670" cy="1585771"/>
            <a:chOff x="6781800" y="2414459"/>
            <a:chExt cx="1897670" cy="1585771"/>
          </a:xfrm>
        </p:grpSpPr>
        <p:sp>
          <p:nvSpPr>
            <p:cNvPr id="20" name="Rectangle 19"/>
            <p:cNvSpPr/>
            <p:nvPr/>
          </p:nvSpPr>
          <p:spPr>
            <a:xfrm>
              <a:off x="6781800" y="2414460"/>
              <a:ext cx="1897670" cy="1585770"/>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Thread 1</a:t>
              </a:r>
            </a:p>
          </p:txBody>
        </p:sp>
        <p:sp>
          <p:nvSpPr>
            <p:cNvPr id="21" name="TextBox 20"/>
            <p:cNvSpPr txBox="1"/>
            <p:nvPr/>
          </p:nvSpPr>
          <p:spPr>
            <a:xfrm>
              <a:off x="6781800" y="2414459"/>
              <a:ext cx="954749" cy="461665"/>
            </a:xfrm>
            <a:prstGeom prst="rect">
              <a:avLst/>
            </a:prstGeom>
            <a:noFill/>
          </p:spPr>
          <p:txBody>
            <a:bodyPr wrap="none" rtlCol="0">
              <a:spAutoFit/>
            </a:bodyPr>
            <a:lstStyle/>
            <a:p>
              <a:r>
                <a:rPr lang="en-US" sz="2400" b="1" dirty="0">
                  <a:solidFill>
                    <a:schemeClr val="bg2"/>
                  </a:solidFill>
                </a:rPr>
                <a:t>Stack</a:t>
              </a:r>
            </a:p>
          </p:txBody>
        </p:sp>
        <p:sp>
          <p:nvSpPr>
            <p:cNvPr id="22" name="TextBox 21"/>
            <p:cNvSpPr txBox="1"/>
            <p:nvPr/>
          </p:nvSpPr>
          <p:spPr>
            <a:xfrm>
              <a:off x="6781800" y="2795323"/>
              <a:ext cx="566181" cy="461665"/>
            </a:xfrm>
            <a:prstGeom prst="rect">
              <a:avLst/>
            </a:prstGeom>
            <a:noFill/>
          </p:spPr>
          <p:txBody>
            <a:bodyPr wrap="none" rtlCol="0">
              <a:spAutoFit/>
            </a:bodyPr>
            <a:lstStyle/>
            <a:p>
              <a:r>
                <a:rPr lang="en-US" sz="2400" b="1">
                  <a:solidFill>
                    <a:schemeClr val="bg2"/>
                  </a:solidFill>
                </a:rPr>
                <a:t>PC</a:t>
              </a:r>
              <a:endParaRPr lang="en-US" sz="2400" b="1" dirty="0">
                <a:solidFill>
                  <a:schemeClr val="bg2"/>
                </a:solidFill>
              </a:endParaRPr>
            </a:p>
          </p:txBody>
        </p:sp>
        <p:sp>
          <p:nvSpPr>
            <p:cNvPr id="23" name="TextBox 22"/>
            <p:cNvSpPr txBox="1"/>
            <p:nvPr/>
          </p:nvSpPr>
          <p:spPr>
            <a:xfrm>
              <a:off x="6781800" y="3176187"/>
              <a:ext cx="1502014" cy="461665"/>
            </a:xfrm>
            <a:prstGeom prst="rect">
              <a:avLst/>
            </a:prstGeom>
            <a:noFill/>
          </p:spPr>
          <p:txBody>
            <a:bodyPr wrap="none" rtlCol="0">
              <a:spAutoFit/>
            </a:bodyPr>
            <a:lstStyle/>
            <a:p>
              <a:r>
                <a:rPr lang="en-US" sz="2400" b="1" dirty="0">
                  <a:solidFill>
                    <a:schemeClr val="bg2"/>
                  </a:solidFill>
                </a:rPr>
                <a:t>Registers</a:t>
              </a:r>
            </a:p>
          </p:txBody>
        </p:sp>
      </p:grpSp>
      <p:sp>
        <p:nvSpPr>
          <p:cNvPr id="24" name="TextBox 23"/>
          <p:cNvSpPr txBox="1"/>
          <p:nvPr/>
        </p:nvSpPr>
        <p:spPr>
          <a:xfrm>
            <a:off x="4564797" y="3448991"/>
            <a:ext cx="4040722" cy="1107996"/>
          </a:xfrm>
          <a:prstGeom prst="rect">
            <a:avLst/>
          </a:prstGeom>
          <a:noFill/>
        </p:spPr>
        <p:txBody>
          <a:bodyPr wrap="none" rtlCol="0">
            <a:spAutoFit/>
          </a:bodyPr>
          <a:lstStyle/>
          <a:p>
            <a:r>
              <a:rPr lang="en-US" sz="2200" dirty="0">
                <a:solidFill>
                  <a:schemeClr val="bg1"/>
                </a:solidFill>
              </a:rPr>
              <a:t>switching threads amounts</a:t>
            </a:r>
          </a:p>
          <a:p>
            <a:r>
              <a:rPr lang="en-US" sz="2200" dirty="0">
                <a:solidFill>
                  <a:schemeClr val="bg1"/>
                </a:solidFill>
              </a:rPr>
              <a:t>to </a:t>
            </a:r>
            <a:r>
              <a:rPr lang="en-US" sz="2200" b="1" dirty="0">
                <a:solidFill>
                  <a:schemeClr val="bg1"/>
                </a:solidFill>
              </a:rPr>
              <a:t>changing some registers </a:t>
            </a:r>
            <a:r>
              <a:rPr lang="mr-IN" sz="2200" b="1" dirty="0">
                <a:solidFill>
                  <a:schemeClr val="bg1"/>
                </a:solidFill>
              </a:rPr>
              <a:t>–</a:t>
            </a:r>
            <a:endParaRPr lang="en-US" sz="2200" b="1" dirty="0">
              <a:solidFill>
                <a:schemeClr val="bg1"/>
              </a:solidFill>
            </a:endParaRPr>
          </a:p>
          <a:p>
            <a:r>
              <a:rPr lang="en-US" sz="2200" i="1" dirty="0">
                <a:solidFill>
                  <a:schemeClr val="bg1"/>
                </a:solidFill>
              </a:rPr>
              <a:t>everything else </a:t>
            </a:r>
            <a:r>
              <a:rPr lang="en-US" sz="2200" dirty="0">
                <a:solidFill>
                  <a:schemeClr val="bg1"/>
                </a:solidFill>
              </a:rPr>
              <a:t>stays the same.</a:t>
            </a:r>
          </a:p>
        </p:txBody>
      </p:sp>
      <mc:AlternateContent xmlns:mc="http://schemas.openxmlformats.org/markup-compatibility/2006">
        <mc:Choice xmlns:p14="http://schemas.microsoft.com/office/powerpoint/2010/main" Requires="p14">
          <p:contentPart p14:bwMode="auto" r:id="rId3">
            <p14:nvContentPartPr>
              <p14:cNvPr id="25" name="Ink 24">
                <a:extLst>
                  <a:ext uri="{FF2B5EF4-FFF2-40B4-BE49-F238E27FC236}">
                    <a16:creationId xmlns:a16="http://schemas.microsoft.com/office/drawing/2014/main" id="{B85B4339-5883-890A-5A07-DE6F00EC1885}"/>
                  </a:ext>
                </a:extLst>
              </p14:cNvPr>
              <p14:cNvContentPartPr/>
              <p14:nvPr/>
            </p14:nvContentPartPr>
            <p14:xfrm>
              <a:off x="2258640" y="1723320"/>
              <a:ext cx="5968800" cy="2987640"/>
            </p14:xfrm>
          </p:contentPart>
        </mc:Choice>
        <mc:Fallback>
          <p:pic>
            <p:nvPicPr>
              <p:cNvPr id="25" name="Ink 24">
                <a:extLst>
                  <a:ext uri="{FF2B5EF4-FFF2-40B4-BE49-F238E27FC236}">
                    <a16:creationId xmlns:a16="http://schemas.microsoft.com/office/drawing/2014/main" id="{B85B4339-5883-890A-5A07-DE6F00EC1885}"/>
                  </a:ext>
                </a:extLst>
              </p:cNvPr>
              <p:cNvPicPr/>
              <p:nvPr/>
            </p:nvPicPr>
            <p:blipFill>
              <a:blip r:embed="rId4"/>
              <a:stretch>
                <a:fillRect/>
              </a:stretch>
            </p:blipFill>
            <p:spPr>
              <a:xfrm>
                <a:off x="2242440" y="1707120"/>
                <a:ext cx="6001200" cy="3020040"/>
              </a:xfrm>
              <a:prstGeom prst="rect">
                <a:avLst/>
              </a:prstGeom>
            </p:spPr>
          </p:pic>
        </mc:Fallback>
      </mc:AlternateContent>
    </p:spTree>
    <p:extLst>
      <p:ext uri="{BB962C8B-B14F-4D97-AF65-F5344CB8AC3E}">
        <p14:creationId xmlns:p14="http://schemas.microsoft.com/office/powerpoint/2010/main" val="19766747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par>
                          <p:cTn id="19" fill="hold">
                            <p:stCondLst>
                              <p:cond delay="0"/>
                            </p:stCondLst>
                            <p:childTnLst>
                              <p:par>
                                <p:cTn id="20" presetID="9" presetClass="emph" presetSubtype="0" nodeType="afterEffect">
                                  <p:stCondLst>
                                    <p:cond delay="0"/>
                                  </p:stCondLst>
                                  <p:childTnLst>
                                    <p:set>
                                      <p:cBhvr rctx="PPT">
                                        <p:cTn id="21" dur="indefinite"/>
                                        <p:tgtEl>
                                          <p:spTgt spid="9"/>
                                        </p:tgtEl>
                                        <p:attrNameLst>
                                          <p:attrName>style.opacity</p:attrName>
                                        </p:attrNameLst>
                                      </p:cBhvr>
                                      <p:to>
                                        <p:strVal val="0.25"/>
                                      </p:to>
                                    </p:set>
                                    <p:animEffect filter="image" prLst="opacity: 0.25">
                                      <p:cBhvr rctx="IE">
                                        <p:cTn id="22" dur="indefinite"/>
                                        <p:tgtEl>
                                          <p:spTgt spid="9"/>
                                        </p:tgtEl>
                                      </p:cBhvr>
                                    </p:animEffect>
                                  </p:childTnLst>
                                </p:cTn>
                              </p:par>
                            </p:childTnLst>
                          </p:cTn>
                        </p:par>
                        <p:par>
                          <p:cTn id="23" fill="hold">
                            <p:stCondLst>
                              <p:cond delay="0"/>
                            </p:stCondLst>
                            <p:childTnLst>
                              <p:par>
                                <p:cTn id="24" presetID="9" presetClass="emph" presetSubtype="0" nodeType="afterEffect">
                                  <p:stCondLst>
                                    <p:cond delay="0"/>
                                  </p:stCondLst>
                                  <p:childTnLst>
                                    <p:set>
                                      <p:cBhvr rctx="PPT">
                                        <p:cTn id="25" dur="indefinite"/>
                                        <p:tgtEl>
                                          <p:spTgt spid="14"/>
                                        </p:tgtEl>
                                        <p:attrNameLst>
                                          <p:attrName>style.opacity</p:attrName>
                                        </p:attrNameLst>
                                      </p:cBhvr>
                                      <p:to>
                                        <p:strVal val="0.25"/>
                                      </p:to>
                                    </p:set>
                                    <p:animEffect filter="image" prLst="opacity: 0.25">
                                      <p:cBhvr rctx="IE">
                                        <p:cTn id="26" dur="indefinite"/>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9" presetClass="emph" presetSubtype="0" nodeType="clickEffect">
                                  <p:stCondLst>
                                    <p:cond delay="0"/>
                                  </p:stCondLst>
                                  <p:childTnLst>
                                    <p:set>
                                      <p:cBhvr rctx="PPT">
                                        <p:cTn id="34" dur="indefinite"/>
                                        <p:tgtEl>
                                          <p:spTgt spid="19"/>
                                        </p:tgtEl>
                                        <p:attrNameLst>
                                          <p:attrName>style.opacity</p:attrName>
                                        </p:attrNameLst>
                                      </p:cBhvr>
                                      <p:to>
                                        <p:strVal val="0.25"/>
                                      </p:to>
                                    </p:set>
                                    <p:animEffect filter="image" prLst="opacity: 0.25">
                                      <p:cBhvr rctx="IE">
                                        <p:cTn id="35" dur="indefinite"/>
                                        <p:tgtEl>
                                          <p:spTgt spid="19"/>
                                        </p:tgtEl>
                                      </p:cBhvr>
                                    </p:animEffect>
                                  </p:childTnLst>
                                </p:cTn>
                              </p:par>
                              <p:par>
                                <p:cTn id="36" presetID="9" presetClass="emph" presetSubtype="0" nodeType="withEffect">
                                  <p:stCondLst>
                                    <p:cond delay="0"/>
                                  </p:stCondLst>
                                  <p:childTnLst>
                                    <p:set>
                                      <p:cBhvr rctx="PPT">
                                        <p:cTn id="37" dur="indefinite"/>
                                        <p:tgtEl>
                                          <p:spTgt spid="9"/>
                                        </p:tgtEl>
                                        <p:attrNameLst>
                                          <p:attrName>style.opacity</p:attrName>
                                        </p:attrNameLst>
                                      </p:cBhvr>
                                      <p:to>
                                        <p:strVal val="1"/>
                                      </p:to>
                                    </p:set>
                                    <p:animEffect filter="image" prLst="opacity: 1">
                                      <p:cBhvr rctx="IE">
                                        <p:cTn id="38" dur="indefinite"/>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Multiprocessing</a:t>
            </a:r>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3</a:t>
            </a:fld>
            <a:endParaRPr lang="en-US"/>
          </a:p>
        </p:txBody>
      </p:sp>
    </p:spTree>
    <p:extLst>
      <p:ext uri="{BB962C8B-B14F-4D97-AF65-F5344CB8AC3E}">
        <p14:creationId xmlns:p14="http://schemas.microsoft.com/office/powerpoint/2010/main" val="11900250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Where'd it come from?</a:t>
            </a:r>
          </a:p>
        </p:txBody>
      </p:sp>
      <p:sp>
        <p:nvSpPr>
          <p:cNvPr id="3" name="Content Placeholder 2"/>
          <p:cNvSpPr>
            <a:spLocks noGrp="1"/>
          </p:cNvSpPr>
          <p:nvPr>
            <p:ph idx="1"/>
          </p:nvPr>
        </p:nvSpPr>
        <p:spPr/>
        <p:txBody>
          <a:bodyPr/>
          <a:lstStyle/>
          <a:p>
            <a:r>
              <a:rPr lang="en-US" dirty="0"/>
              <a:t>computers used to be </a:t>
            </a:r>
            <a:r>
              <a:rPr lang="en-US" i="1" dirty="0"/>
              <a:t>huge</a:t>
            </a:r>
            <a:endParaRPr lang="en-US" dirty="0"/>
          </a:p>
          <a:p>
            <a:pPr lvl="1"/>
            <a:r>
              <a:rPr lang="en-US" dirty="0"/>
              <a:t>like.. physically</a:t>
            </a:r>
          </a:p>
          <a:p>
            <a:r>
              <a:rPr lang="en-US" dirty="0"/>
              <a:t>and therefore </a:t>
            </a:r>
            <a:r>
              <a:rPr lang="en-US" i="1" dirty="0"/>
              <a:t>expensive</a:t>
            </a:r>
          </a:p>
          <a:p>
            <a:pPr lvl="1"/>
            <a:r>
              <a:rPr lang="en-US" dirty="0"/>
              <a:t>like.. millions of dollars</a:t>
            </a:r>
          </a:p>
          <a:p>
            <a:r>
              <a:rPr lang="en-US" dirty="0"/>
              <a:t>so </a:t>
            </a:r>
            <a:r>
              <a:rPr lang="en-US" b="1" dirty="0"/>
              <a:t>many people </a:t>
            </a:r>
            <a:r>
              <a:rPr lang="en-US" dirty="0"/>
              <a:t>had to be able</a:t>
            </a:r>
            <a:br>
              <a:rPr lang="en-US" dirty="0"/>
            </a:br>
            <a:r>
              <a:rPr lang="en-US" dirty="0"/>
              <a:t>to </a:t>
            </a:r>
            <a:r>
              <a:rPr lang="en-US" b="1" dirty="0"/>
              <a:t>share</a:t>
            </a:r>
            <a:r>
              <a:rPr lang="en-US" dirty="0"/>
              <a:t> one computer at once</a:t>
            </a:r>
          </a:p>
          <a:p>
            <a:pPr lvl="1"/>
            <a:r>
              <a:rPr lang="en-US" dirty="0"/>
              <a:t>like.. modern web servers</a:t>
            </a:r>
          </a:p>
          <a:p>
            <a:r>
              <a:rPr lang="en-US" b="1" dirty="0"/>
              <a:t>multiprocessing</a:t>
            </a:r>
            <a:r>
              <a:rPr lang="en-US" dirty="0"/>
              <a:t> is: running multiple</a:t>
            </a:r>
            <a:br>
              <a:rPr lang="en-US" dirty="0"/>
            </a:br>
            <a:r>
              <a:rPr lang="en-US" dirty="0"/>
              <a:t>programs (or </a:t>
            </a:r>
            <a:r>
              <a:rPr lang="en-US" i="1" dirty="0"/>
              <a:t>tasks</a:t>
            </a:r>
            <a:r>
              <a:rPr lang="en-US" dirty="0"/>
              <a:t>) </a:t>
            </a:r>
            <a:r>
              <a:rPr lang="en-US" b="1" dirty="0"/>
              <a:t>at the same time</a:t>
            </a:r>
            <a:r>
              <a:rPr lang="en-US" dirty="0"/>
              <a:t> on </a:t>
            </a:r>
            <a:r>
              <a:rPr lang="en-US" b="1" dirty="0"/>
              <a:t>one computer</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4</a:t>
            </a:fld>
            <a:endParaRPr lang="en-US"/>
          </a:p>
        </p:txBody>
      </p:sp>
      <p:pic>
        <p:nvPicPr>
          <p:cNvPr id="1028" name="Picture 4" descr="ttps://manifestvisionsolutions.files.wordpress.com/2012/03/timeshar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495300"/>
            <a:ext cx="3962400" cy="25568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497722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4" name="Picture 16" descr="mage result for dos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935" y="2225756"/>
            <a:ext cx="3030931" cy="209740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And then they got small</a:t>
            </a:r>
          </a:p>
        </p:txBody>
      </p:sp>
      <p:sp>
        <p:nvSpPr>
          <p:cNvPr id="3" name="Content Placeholder 2"/>
          <p:cNvSpPr>
            <a:spLocks noGrp="1"/>
          </p:cNvSpPr>
          <p:nvPr>
            <p:ph idx="1"/>
          </p:nvPr>
        </p:nvSpPr>
        <p:spPr>
          <a:xfrm>
            <a:off x="152400" y="495301"/>
            <a:ext cx="8991600" cy="1600199"/>
          </a:xfrm>
        </p:spPr>
        <p:txBody>
          <a:bodyPr/>
          <a:lstStyle/>
          <a:p>
            <a:r>
              <a:rPr lang="en-US" dirty="0"/>
              <a:t>personal computers (PCs) weren't A Thing</a:t>
            </a:r>
            <a:br>
              <a:rPr lang="en-US" dirty="0"/>
            </a:br>
            <a:r>
              <a:rPr lang="en-US" dirty="0"/>
              <a:t>until the 1970s, and weren't really </a:t>
            </a:r>
            <a:r>
              <a:rPr lang="en-US" i="1" dirty="0"/>
              <a:t>popular</a:t>
            </a:r>
            <a:br>
              <a:rPr lang="en-US" dirty="0"/>
            </a:br>
            <a:r>
              <a:rPr lang="en-US" dirty="0"/>
              <a:t>until well into the 1980s</a:t>
            </a:r>
          </a:p>
          <a:p>
            <a:r>
              <a:rPr lang="en-US" dirty="0"/>
              <a:t>limited and basic at first, but</a:t>
            </a:r>
            <a:r>
              <a:rPr lang="mr-IN" dirty="0"/>
              <a:t>…</a:t>
            </a:r>
            <a:endParaRPr lang="en-US" dirty="0"/>
          </a:p>
          <a:p>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5</a:t>
            </a:fld>
            <a:endParaRPr lang="en-US"/>
          </a:p>
        </p:txBody>
      </p:sp>
      <p:pic>
        <p:nvPicPr>
          <p:cNvPr id="2050" name="Picture 2" descr="mage result for early personal compu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48375" y="497747"/>
            <a:ext cx="3095625" cy="223831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mage result for windows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3113" y="2967966"/>
            <a:ext cx="3149600" cy="236220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mage result for windows 9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54400" y="2066657"/>
            <a:ext cx="3276600" cy="2450376"/>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mage result for boy that escalated"/>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97271" y="3505419"/>
            <a:ext cx="3493087" cy="18247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74686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4197704" y="1092946"/>
            <a:ext cx="4900340" cy="3670613"/>
            <a:chOff x="4197704" y="1092947"/>
            <a:chExt cx="4260496" cy="3191336"/>
          </a:xfrm>
        </p:grpSpPr>
        <p:pic>
          <p:nvPicPr>
            <p:cNvPr id="6" name="Picture 2" descr="Image result for application icon"/>
            <p:cNvPicPr>
              <a:picLocks noChangeAspect="1" noChangeArrowheads="1"/>
            </p:cNvPicPr>
            <p:nvPr/>
          </p:nvPicPr>
          <p:blipFill rotWithShape="1">
            <a:blip r:embed="rId3"/>
            <a:srcRect t="12523" b="12571"/>
            <a:stretch/>
          </p:blipFill>
          <p:spPr bwMode="auto">
            <a:xfrm>
              <a:off x="4197704" y="1092947"/>
              <a:ext cx="4260496" cy="3191336"/>
            </a:xfrm>
            <a:prstGeom prst="rect">
              <a:avLst/>
            </a:prstGeom>
            <a:noFill/>
          </p:spPr>
        </p:pic>
        <p:sp>
          <p:nvSpPr>
            <p:cNvPr id="14" name="Rectangle 13"/>
            <p:cNvSpPr/>
            <p:nvPr/>
          </p:nvSpPr>
          <p:spPr>
            <a:xfrm>
              <a:off x="6573091" y="2755136"/>
              <a:ext cx="954182" cy="115624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dirty="0"/>
              <a:t>For some context</a:t>
            </a:r>
          </a:p>
        </p:txBody>
      </p:sp>
      <p:sp>
        <p:nvSpPr>
          <p:cNvPr id="3" name="Content Placeholder 2"/>
          <p:cNvSpPr>
            <a:spLocks noGrp="1"/>
          </p:cNvSpPr>
          <p:nvPr>
            <p:ph idx="1"/>
          </p:nvPr>
        </p:nvSpPr>
        <p:spPr>
          <a:xfrm>
            <a:off x="152400" y="495301"/>
            <a:ext cx="8991600" cy="533399"/>
          </a:xfrm>
        </p:spPr>
        <p:txBody>
          <a:bodyPr/>
          <a:lstStyle/>
          <a:p>
            <a:r>
              <a:rPr lang="en-US" dirty="0"/>
              <a:t>consider a large application with many parts</a:t>
            </a:r>
            <a:r>
              <a:rPr lang="mr-IN" dirty="0"/>
              <a:t>…</a:t>
            </a:r>
            <a:r>
              <a:rPr lang="en-US" dirty="0"/>
              <a:t> like a web browser.</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6</a:t>
            </a:fld>
            <a:endParaRPr lang="en-US"/>
          </a:p>
        </p:txBody>
      </p:sp>
      <p:grpSp>
        <p:nvGrpSpPr>
          <p:cNvPr id="24" name="Group 23"/>
          <p:cNvGrpSpPr/>
          <p:nvPr/>
        </p:nvGrpSpPr>
        <p:grpSpPr>
          <a:xfrm>
            <a:off x="653204" y="987497"/>
            <a:ext cx="3680312" cy="1524000"/>
            <a:chOff x="653204" y="987497"/>
            <a:chExt cx="3680312" cy="1524000"/>
          </a:xfrm>
        </p:grpSpPr>
        <p:sp>
          <p:nvSpPr>
            <p:cNvPr id="7" name="Cloud 6"/>
            <p:cNvSpPr/>
            <p:nvPr/>
          </p:nvSpPr>
          <p:spPr>
            <a:xfrm>
              <a:off x="653204" y="987497"/>
              <a:ext cx="2049137" cy="1524000"/>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internet</a:t>
              </a:r>
            </a:p>
          </p:txBody>
        </p:sp>
        <p:sp>
          <p:nvSpPr>
            <p:cNvPr id="9" name="Left-Right Arrow 8"/>
            <p:cNvSpPr/>
            <p:nvPr/>
          </p:nvSpPr>
          <p:spPr>
            <a:xfrm rot="365005">
              <a:off x="2384824" y="1209175"/>
              <a:ext cx="1948692" cy="947990"/>
            </a:xfrm>
            <a:prstGeom prst="lef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slow I/O</a:t>
              </a:r>
            </a:p>
          </p:txBody>
        </p:sp>
      </p:grpSp>
      <p:grpSp>
        <p:nvGrpSpPr>
          <p:cNvPr id="17" name="Group 16"/>
          <p:cNvGrpSpPr/>
          <p:nvPr/>
        </p:nvGrpSpPr>
        <p:grpSpPr>
          <a:xfrm>
            <a:off x="6247233" y="2050036"/>
            <a:ext cx="1203904" cy="1346576"/>
            <a:chOff x="6030679" y="1922617"/>
            <a:chExt cx="1203904" cy="1346576"/>
          </a:xfrm>
        </p:grpSpPr>
        <p:sp>
          <p:nvSpPr>
            <p:cNvPr id="8" name="Rounded Rectangle 7"/>
            <p:cNvSpPr/>
            <p:nvPr/>
          </p:nvSpPr>
          <p:spPr>
            <a:xfrm>
              <a:off x="6123362" y="1922617"/>
              <a:ext cx="1018538" cy="700245"/>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a:t>▸</a:t>
              </a:r>
              <a:endParaRPr lang="en-US" sz="2400" dirty="0"/>
            </a:p>
          </p:txBody>
        </p:sp>
        <p:sp>
          <p:nvSpPr>
            <p:cNvPr id="10" name="TextBox 9"/>
            <p:cNvSpPr txBox="1"/>
            <p:nvPr/>
          </p:nvSpPr>
          <p:spPr>
            <a:xfrm>
              <a:off x="6030679" y="2622862"/>
              <a:ext cx="1203904" cy="646331"/>
            </a:xfrm>
            <a:prstGeom prst="rect">
              <a:avLst/>
            </a:prstGeom>
            <a:noFill/>
          </p:spPr>
          <p:txBody>
            <a:bodyPr wrap="square" rtlCol="0">
              <a:spAutoFit/>
            </a:bodyPr>
            <a:lstStyle/>
            <a:p>
              <a:pPr algn="ctr"/>
              <a:r>
                <a:rPr lang="en-US" sz="1800" b="1"/>
                <a:t>real-time video</a:t>
              </a:r>
              <a:endParaRPr lang="en-US" sz="1800" b="1" dirty="0"/>
            </a:p>
          </p:txBody>
        </p:sp>
      </p:grpSp>
      <p:sp>
        <p:nvSpPr>
          <p:cNvPr id="11" name="TextBox 10"/>
          <p:cNvSpPr txBox="1"/>
          <p:nvPr/>
        </p:nvSpPr>
        <p:spPr>
          <a:xfrm>
            <a:off x="5745085" y="1255886"/>
            <a:ext cx="2713115" cy="523220"/>
          </a:xfrm>
          <a:prstGeom prst="rect">
            <a:avLst/>
          </a:prstGeom>
          <a:noFill/>
        </p:spPr>
        <p:txBody>
          <a:bodyPr wrap="none" rtlCol="0">
            <a:spAutoFit/>
          </a:bodyPr>
          <a:lstStyle/>
          <a:p>
            <a:pPr algn="ctr"/>
            <a:r>
              <a:rPr lang="en-US" sz="2800" b="1" dirty="0">
                <a:solidFill>
                  <a:schemeClr val="bg2"/>
                </a:solidFill>
              </a:rPr>
              <a:t>responsive GUI</a:t>
            </a:r>
          </a:p>
        </p:txBody>
      </p:sp>
      <p:grpSp>
        <p:nvGrpSpPr>
          <p:cNvPr id="16" name="Group 15"/>
          <p:cNvGrpSpPr/>
          <p:nvPr/>
        </p:nvGrpSpPr>
        <p:grpSpPr>
          <a:xfrm>
            <a:off x="4287971" y="2384834"/>
            <a:ext cx="2251870" cy="1954767"/>
            <a:chOff x="3859445" y="2073439"/>
            <a:chExt cx="2251870" cy="1954767"/>
          </a:xfrm>
        </p:grpSpPr>
        <p:sp>
          <p:nvSpPr>
            <p:cNvPr id="12" name="Card 11"/>
            <p:cNvSpPr/>
            <p:nvPr/>
          </p:nvSpPr>
          <p:spPr>
            <a:xfrm>
              <a:off x="4468432" y="2073439"/>
              <a:ext cx="1033895" cy="1185326"/>
            </a:xfrm>
            <a:prstGeom prst="flowChartPunchedCar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274320" rtlCol="0" anchor="ctr"/>
            <a:lstStyle/>
            <a:p>
              <a:pPr algn="ctr"/>
              <a:r>
                <a:rPr lang="en-US" sz="500" dirty="0">
                  <a:solidFill>
                    <a:schemeClr val="tx1"/>
                  </a:solidFill>
                </a:rPr>
                <a:t>/\/\/\/\/\/\/\/\/\/\/\/\/\/\/\/\/\/\/\/\/\/\/\/\/\/\/\/\/\/\/\/\/\/\/\/\/\/\/\/\/\/\/\/\/\/\/\/\/\/\/\/\/\/\/\/\/\/\/\/\/\/\/\/\/\/\/\/\/\/\/\/\/\/\/\/\/\/\/\/\/\/\/\/\/\/\/\/\/\/\/\/\/\/\/\/\/\/\/\/\/\/\/\/\/\/\/\/\/\/\/\/\/\/\/\/\/\/\/\/\/\/\/\/\/\/\/\/\/\/\/\/\/\/\/\/\/\/\/\/\/\/\/\/\/\/\/\/\/\/\/\/\/\/\/\/\/\/\/\/\/\/\/\/\/\/\/\/\/\/\/\/\/\/\/\/\/\/\/\/\/\/\/\/\/\/\/\</a:t>
              </a:r>
            </a:p>
          </p:txBody>
        </p:sp>
        <p:sp>
          <p:nvSpPr>
            <p:cNvPr id="13" name="TextBox 12"/>
            <p:cNvSpPr txBox="1"/>
            <p:nvPr/>
          </p:nvSpPr>
          <p:spPr>
            <a:xfrm>
              <a:off x="3859445" y="3258765"/>
              <a:ext cx="2251870" cy="769441"/>
            </a:xfrm>
            <a:prstGeom prst="rect">
              <a:avLst/>
            </a:prstGeom>
            <a:noFill/>
          </p:spPr>
          <p:txBody>
            <a:bodyPr wrap="square" rtlCol="0">
              <a:spAutoFit/>
            </a:bodyPr>
            <a:lstStyle/>
            <a:p>
              <a:pPr algn="ctr"/>
              <a:r>
                <a:rPr lang="en-US" sz="1800" b="1" dirty="0"/>
                <a:t>interpreting code </a:t>
              </a:r>
              <a:r>
                <a:rPr lang="en-US" sz="1400" b="1" dirty="0"/>
                <a:t>that strangers wrote </a:t>
              </a:r>
              <a:r>
                <a:rPr lang="en-US" sz="1100" b="1" dirty="0"/>
                <a:t>in a garbage-collected language</a:t>
              </a:r>
            </a:p>
          </p:txBody>
        </p:sp>
      </p:grpSp>
      <p:grpSp>
        <p:nvGrpSpPr>
          <p:cNvPr id="21" name="Group 20"/>
          <p:cNvGrpSpPr/>
          <p:nvPr/>
        </p:nvGrpSpPr>
        <p:grpSpPr>
          <a:xfrm>
            <a:off x="7369546" y="3012528"/>
            <a:ext cx="1528372" cy="1408583"/>
            <a:chOff x="7391754" y="2869611"/>
            <a:chExt cx="1528372" cy="1408583"/>
          </a:xfrm>
        </p:grpSpPr>
        <p:sp>
          <p:nvSpPr>
            <p:cNvPr id="19" name="TextBox 18"/>
            <p:cNvSpPr txBox="1"/>
            <p:nvPr/>
          </p:nvSpPr>
          <p:spPr>
            <a:xfrm>
              <a:off x="7391754" y="3631863"/>
              <a:ext cx="1528372" cy="646331"/>
            </a:xfrm>
            <a:prstGeom prst="rect">
              <a:avLst/>
            </a:prstGeom>
            <a:noFill/>
          </p:spPr>
          <p:txBody>
            <a:bodyPr wrap="square" rtlCol="0">
              <a:spAutoFit/>
            </a:bodyPr>
            <a:lstStyle/>
            <a:p>
              <a:pPr algn="ctr"/>
              <a:r>
                <a:rPr lang="en-US" sz="1800" b="1" dirty="0"/>
                <a:t>parsing MBs of text</a:t>
              </a:r>
            </a:p>
          </p:txBody>
        </p:sp>
        <p:pic>
          <p:nvPicPr>
            <p:cNvPr id="1028" name="Picture 4" descr="ttps://upload.wikimedia.org/wikipedia/commons/thumb/1/10/CSS3_and_HTML5_logos_and_wordmarks.svg/791px-C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7894" y="2869611"/>
              <a:ext cx="1236092" cy="8001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7" name="Group 26"/>
          <p:cNvGrpSpPr/>
          <p:nvPr/>
        </p:nvGrpSpPr>
        <p:grpSpPr>
          <a:xfrm>
            <a:off x="1441737" y="2292558"/>
            <a:ext cx="2941365" cy="1376752"/>
            <a:chOff x="1441737" y="2292558"/>
            <a:chExt cx="2941365" cy="1376752"/>
          </a:xfrm>
        </p:grpSpPr>
        <p:sp>
          <p:nvSpPr>
            <p:cNvPr id="22" name="Smiley Face 21"/>
            <p:cNvSpPr/>
            <p:nvPr/>
          </p:nvSpPr>
          <p:spPr>
            <a:xfrm>
              <a:off x="1441737" y="2526310"/>
              <a:ext cx="1143000" cy="1143000"/>
            </a:xfrm>
            <a:prstGeom prst="smileyFac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3" name="Left-Right Arrow 22"/>
            <p:cNvSpPr/>
            <p:nvPr/>
          </p:nvSpPr>
          <p:spPr>
            <a:xfrm rot="20889594">
              <a:off x="2434410" y="2292558"/>
              <a:ext cx="1948692" cy="947990"/>
            </a:xfrm>
            <a:prstGeom prst="lef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slow I/O</a:t>
              </a:r>
            </a:p>
          </p:txBody>
        </p:sp>
      </p:grpSp>
      <p:sp>
        <p:nvSpPr>
          <p:cNvPr id="25" name="TextBox 24"/>
          <p:cNvSpPr txBox="1"/>
          <p:nvPr/>
        </p:nvSpPr>
        <p:spPr>
          <a:xfrm>
            <a:off x="6596" y="3710133"/>
            <a:ext cx="4188692" cy="1107996"/>
          </a:xfrm>
          <a:prstGeom prst="rect">
            <a:avLst/>
          </a:prstGeom>
          <a:noFill/>
        </p:spPr>
        <p:txBody>
          <a:bodyPr wrap="square" rtlCol="0">
            <a:spAutoFit/>
          </a:bodyPr>
          <a:lstStyle/>
          <a:p>
            <a:pPr algn="ctr"/>
            <a:r>
              <a:rPr lang="en-US" sz="2200"/>
              <a:t>lots of </a:t>
            </a:r>
            <a:r>
              <a:rPr lang="en-US" sz="2200" dirty="0"/>
              <a:t>things to balance here: processing speed, latency, security, user experience</a:t>
            </a:r>
            <a:r>
              <a:rPr lang="mr-IN" sz="2200" dirty="0"/>
              <a:t>…</a:t>
            </a:r>
            <a:endParaRPr lang="en-US" sz="2200" dirty="0"/>
          </a:p>
        </p:txBody>
      </p:sp>
      <p:sp>
        <p:nvSpPr>
          <p:cNvPr id="26" name="TextBox 25"/>
          <p:cNvSpPr txBox="1"/>
          <p:nvPr/>
        </p:nvSpPr>
        <p:spPr>
          <a:xfrm>
            <a:off x="379764" y="4904581"/>
            <a:ext cx="8536872" cy="430887"/>
          </a:xfrm>
          <a:prstGeom prst="rect">
            <a:avLst/>
          </a:prstGeom>
          <a:noFill/>
        </p:spPr>
        <p:txBody>
          <a:bodyPr wrap="square" rtlCol="0">
            <a:spAutoFit/>
          </a:bodyPr>
          <a:lstStyle/>
          <a:p>
            <a:pPr algn="ctr"/>
            <a:r>
              <a:rPr lang="en-US" sz="2200" dirty="0"/>
              <a:t>do you think writing this as a </a:t>
            </a:r>
            <a:r>
              <a:rPr lang="en-US" sz="2200" i="1" dirty="0"/>
              <a:t>single program </a:t>
            </a:r>
            <a:r>
              <a:rPr lang="en-US" sz="2200" dirty="0"/>
              <a:t>would be easy?</a:t>
            </a:r>
          </a:p>
        </p:txBody>
      </p:sp>
    </p:spTree>
    <p:extLst>
      <p:ext uri="{BB962C8B-B14F-4D97-AF65-F5344CB8AC3E}">
        <p14:creationId xmlns:p14="http://schemas.microsoft.com/office/powerpoint/2010/main" val="6239834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5"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than 1 program" can be inside 1 "program"</a:t>
            </a:r>
          </a:p>
        </p:txBody>
      </p:sp>
      <p:sp>
        <p:nvSpPr>
          <p:cNvPr id="3" name="Content Placeholder 2"/>
          <p:cNvSpPr>
            <a:spLocks noGrp="1"/>
          </p:cNvSpPr>
          <p:nvPr>
            <p:ph idx="1"/>
          </p:nvPr>
        </p:nvSpPr>
        <p:spPr/>
        <p:txBody>
          <a:bodyPr/>
          <a:lstStyle/>
          <a:p>
            <a:r>
              <a:rPr lang="en-US" dirty="0"/>
              <a:t>when we say "program" we need to stop thinking "executable file"</a:t>
            </a:r>
          </a:p>
          <a:p>
            <a:r>
              <a:rPr lang="en-US" dirty="0"/>
              <a:t>a program is </a:t>
            </a:r>
            <a:r>
              <a:rPr lang="en-US" b="1" dirty="0"/>
              <a:t>a sequence of operations</a:t>
            </a:r>
            <a:r>
              <a:rPr lang="mr-IN" b="1" dirty="0"/>
              <a:t>…</a:t>
            </a:r>
            <a:endParaRPr lang="en-US" b="1" dirty="0"/>
          </a:p>
          <a:p>
            <a:pPr lvl="1"/>
            <a:r>
              <a:rPr lang="en-US" dirty="0"/>
              <a:t>and you can have </a:t>
            </a:r>
            <a:r>
              <a:rPr lang="en-US" i="1" dirty="0"/>
              <a:t>several of those happening at the same time</a:t>
            </a:r>
            <a:r>
              <a:rPr lang="mr-IN" i="1" dirty="0"/>
              <a:t>…</a:t>
            </a:r>
            <a:endParaRPr lang="en-US" i="1" dirty="0"/>
          </a:p>
          <a:p>
            <a:pPr lvl="1"/>
            <a:r>
              <a:rPr lang="en-US" dirty="0"/>
              <a:t>working </a:t>
            </a:r>
            <a:r>
              <a:rPr lang="en-US" b="1" dirty="0"/>
              <a:t>together</a:t>
            </a:r>
            <a:r>
              <a:rPr lang="en-US" dirty="0"/>
              <a:t> to solve </a:t>
            </a:r>
            <a:r>
              <a:rPr lang="en-US" b="1" dirty="0"/>
              <a:t>one</a:t>
            </a:r>
            <a:r>
              <a:rPr lang="en-US" dirty="0"/>
              <a:t> problem.</a:t>
            </a:r>
          </a:p>
          <a:p>
            <a:r>
              <a:rPr lang="en-US" dirty="0"/>
              <a:t>think of it like a team, or company, or society:</a:t>
            </a:r>
          </a:p>
          <a:p>
            <a:pPr lvl="1"/>
            <a:r>
              <a:rPr lang="en-US" dirty="0"/>
              <a:t>you can have multiple people, each with their own responsibilities</a:t>
            </a:r>
          </a:p>
          <a:p>
            <a:pPr lvl="1"/>
            <a:r>
              <a:rPr lang="en-US" dirty="0"/>
              <a:t>and together, </a:t>
            </a:r>
            <a:r>
              <a:rPr lang="en-US" b="1" dirty="0"/>
              <a:t>they can accomplish a larger goal</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7</a:t>
            </a:fld>
            <a:endParaRPr lang="en-US"/>
          </a:p>
        </p:txBody>
      </p:sp>
    </p:spTree>
    <p:extLst>
      <p:ext uri="{BB962C8B-B14F-4D97-AF65-F5344CB8AC3E}">
        <p14:creationId xmlns:p14="http://schemas.microsoft.com/office/powerpoint/2010/main" val="160906252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21BFE-D693-6F49-A53E-7B365257B2B5}"/>
              </a:ext>
            </a:extLst>
          </p:cNvPr>
          <p:cNvSpPr>
            <a:spLocks noGrp="1"/>
          </p:cNvSpPr>
          <p:nvPr>
            <p:ph type="title"/>
          </p:nvPr>
        </p:nvSpPr>
        <p:spPr/>
        <p:txBody>
          <a:bodyPr/>
          <a:lstStyle/>
          <a:p>
            <a:r>
              <a:rPr lang="en-US" dirty="0"/>
              <a:t>Two dozen processes in a </a:t>
            </a:r>
            <a:r>
              <a:rPr lang="en-US" dirty="0" err="1"/>
              <a:t>trenchcoat</a:t>
            </a:r>
            <a:endParaRPr lang="en-US" dirty="0"/>
          </a:p>
        </p:txBody>
      </p:sp>
      <p:sp>
        <p:nvSpPr>
          <p:cNvPr id="3" name="Content Placeholder 2">
            <a:extLst>
              <a:ext uri="{FF2B5EF4-FFF2-40B4-BE49-F238E27FC236}">
                <a16:creationId xmlns:a16="http://schemas.microsoft.com/office/drawing/2014/main" id="{BCD88366-FE93-4E40-89C2-25A0C5A780D1}"/>
              </a:ext>
            </a:extLst>
          </p:cNvPr>
          <p:cNvSpPr>
            <a:spLocks noGrp="1"/>
          </p:cNvSpPr>
          <p:nvPr>
            <p:ph idx="1"/>
          </p:nvPr>
        </p:nvSpPr>
        <p:spPr>
          <a:xfrm>
            <a:off x="152400" y="495301"/>
            <a:ext cx="8839200" cy="4801659"/>
          </a:xfrm>
        </p:spPr>
        <p:txBody>
          <a:bodyPr/>
          <a:lstStyle/>
          <a:p>
            <a:r>
              <a:rPr lang="en-US" dirty="0"/>
              <a:t>your web browser might </a:t>
            </a:r>
            <a:r>
              <a:rPr lang="en-US" i="1" dirty="0"/>
              <a:t>look and act</a:t>
            </a:r>
            <a:r>
              <a:rPr lang="en-US" dirty="0"/>
              <a:t> like a single “program,” but it’s likely implemented as </a:t>
            </a:r>
            <a:r>
              <a:rPr lang="en-US" b="1" dirty="0"/>
              <a:t>multiple processes, </a:t>
            </a:r>
            <a:r>
              <a:rPr lang="en-US" dirty="0"/>
              <a:t>which has benefits!</a:t>
            </a:r>
          </a:p>
          <a:p>
            <a:r>
              <a:rPr lang="en-US" dirty="0"/>
              <a:t>each tab can be put in its own</a:t>
            </a:r>
            <a:br>
              <a:rPr lang="en-US" dirty="0"/>
            </a:br>
            <a:r>
              <a:rPr lang="en-US" dirty="0"/>
              <a:t>process, which means </a:t>
            </a:r>
            <a:r>
              <a:rPr lang="en-US" b="1" dirty="0"/>
              <a:t>each tab</a:t>
            </a:r>
            <a:br>
              <a:rPr lang="en-US" b="1" dirty="0"/>
            </a:br>
            <a:r>
              <a:rPr lang="en-US" b="1" dirty="0"/>
              <a:t>has no access to the data in</a:t>
            </a:r>
            <a:br>
              <a:rPr lang="en-US" b="1" dirty="0"/>
            </a:br>
            <a:r>
              <a:rPr lang="en-US" b="1" dirty="0"/>
              <a:t>other tabs</a:t>
            </a:r>
          </a:p>
          <a:p>
            <a:r>
              <a:rPr lang="en-US" dirty="0"/>
              <a:t>if one process </a:t>
            </a:r>
            <a:r>
              <a:rPr lang="en-US" b="1" dirty="0"/>
              <a:t>crashes, </a:t>
            </a:r>
            <a:r>
              <a:rPr lang="en-US" dirty="0"/>
              <a:t>it doesn’t</a:t>
            </a:r>
            <a:br>
              <a:rPr lang="en-US" dirty="0"/>
            </a:br>
            <a:r>
              <a:rPr lang="en-US" dirty="0"/>
              <a:t>take down the whole browser*</a:t>
            </a:r>
          </a:p>
          <a:p>
            <a:r>
              <a:rPr lang="en-US" dirty="0"/>
              <a:t>multiple processes can run</a:t>
            </a:r>
            <a:br>
              <a:rPr lang="en-US" dirty="0"/>
            </a:br>
            <a:r>
              <a:rPr lang="en-US" b="1" dirty="0"/>
              <a:t>simultaneously</a:t>
            </a:r>
            <a:r>
              <a:rPr lang="en-US" dirty="0"/>
              <a:t> – music on one</a:t>
            </a:r>
            <a:br>
              <a:rPr lang="en-US" dirty="0"/>
            </a:br>
            <a:r>
              <a:rPr lang="en-US" dirty="0"/>
              <a:t>tab, playing a game on another</a:t>
            </a:r>
          </a:p>
          <a:p>
            <a:r>
              <a:rPr lang="en-US" dirty="0"/>
              <a:t>of course this implies that the </a:t>
            </a:r>
            <a:br>
              <a:rPr lang="en-US" dirty="0"/>
            </a:br>
            <a:r>
              <a:rPr lang="en-US" dirty="0"/>
              <a:t>processes must </a:t>
            </a:r>
            <a:r>
              <a:rPr lang="en-US" b="1" dirty="0"/>
              <a:t>communicate</a:t>
            </a:r>
            <a:br>
              <a:rPr lang="en-US" b="1" dirty="0"/>
            </a:br>
            <a:r>
              <a:rPr lang="en-US" dirty="0"/>
              <a:t>with one another somehow… inter-process communication… IPC…</a:t>
            </a:r>
          </a:p>
        </p:txBody>
      </p:sp>
      <p:sp>
        <p:nvSpPr>
          <p:cNvPr id="4" name="Footer Placeholder 3">
            <a:extLst>
              <a:ext uri="{FF2B5EF4-FFF2-40B4-BE49-F238E27FC236}">
                <a16:creationId xmlns:a16="http://schemas.microsoft.com/office/drawing/2014/main" id="{46FA1A7C-31AC-0548-881D-280F2CDB6EF2}"/>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6EE97786-3F1E-2144-80EF-4BD14E92E4F4}"/>
              </a:ext>
            </a:extLst>
          </p:cNvPr>
          <p:cNvSpPr>
            <a:spLocks noGrp="1"/>
          </p:cNvSpPr>
          <p:nvPr>
            <p:ph type="sldNum" sz="quarter" idx="12"/>
          </p:nvPr>
        </p:nvSpPr>
        <p:spPr/>
        <p:txBody>
          <a:bodyPr/>
          <a:lstStyle/>
          <a:p>
            <a:fld id="{3552B95B-556F-44BD-91A5-D80C1B9E2BB3}" type="slidenum">
              <a:rPr lang="en-US" smtClean="0"/>
              <a:pPr/>
              <a:t>8</a:t>
            </a:fld>
            <a:endParaRPr lang="en-US"/>
          </a:p>
        </p:txBody>
      </p:sp>
      <p:pic>
        <p:nvPicPr>
          <p:cNvPr id="6" name="Picture 5">
            <a:extLst>
              <a:ext uri="{FF2B5EF4-FFF2-40B4-BE49-F238E27FC236}">
                <a16:creationId xmlns:a16="http://schemas.microsoft.com/office/drawing/2014/main" id="{8D7A005B-D68B-1442-97C0-8AF2722722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4575" y="1257300"/>
            <a:ext cx="4207025" cy="3527011"/>
          </a:xfrm>
          <a:prstGeom prst="rect">
            <a:avLst/>
          </a:prstGeom>
        </p:spPr>
      </p:pic>
    </p:spTree>
    <p:extLst>
      <p:ext uri="{BB962C8B-B14F-4D97-AF65-F5344CB8AC3E}">
        <p14:creationId xmlns:p14="http://schemas.microsoft.com/office/powerpoint/2010/main" val="321303401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Scheduling</a:t>
            </a:r>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9</a:t>
            </a:fld>
            <a:endParaRPr lang="en-US"/>
          </a:p>
        </p:txBody>
      </p:sp>
    </p:spTree>
    <p:extLst>
      <p:ext uri="{BB962C8B-B14F-4D97-AF65-F5344CB8AC3E}">
        <p14:creationId xmlns:p14="http://schemas.microsoft.com/office/powerpoint/2010/main" val="1032044966"/>
      </p:ext>
    </p:extLst>
  </p:cSld>
  <p:clrMapOvr>
    <a:masterClrMapping/>
  </p:clrMapOvr>
  <p:transition/>
</p:sld>
</file>

<file path=ppt/theme/theme1.xml><?xml version="1.0" encoding="utf-8"?>
<a:theme xmlns:a="http://schemas.openxmlformats.org/drawingml/2006/main" name="1_02 - C - Basics">
  <a:themeElements>
    <a:clrScheme name="Custom 2">
      <a:dk1>
        <a:srgbClr val="000000"/>
      </a:dk1>
      <a:lt1>
        <a:srgbClr val="FFFFFF"/>
      </a:lt1>
      <a:dk2>
        <a:srgbClr val="3B481E"/>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Segoe WP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lides_fall_2017" id="{93D034CE-FEB5-4D4D-96F7-6B7F8A5EB99A}" vid="{194AE869-5029-ED49-81EA-C574BDDBE6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02 - C - Basics</Template>
  <TotalTime>10862</TotalTime>
  <Words>2434</Words>
  <Application>Microsoft Macintosh PowerPoint</Application>
  <PresentationFormat>On-screen Show (16:10)</PresentationFormat>
  <Paragraphs>428</Paragraphs>
  <Slides>28</Slides>
  <Notes>21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Consolas</vt:lpstr>
      <vt:lpstr>Courier New</vt:lpstr>
      <vt:lpstr>Segoe UI</vt:lpstr>
      <vt:lpstr>Segoe WP Semibold</vt:lpstr>
      <vt:lpstr>Trebuchet MS</vt:lpstr>
      <vt:lpstr>Wingdings</vt:lpstr>
      <vt:lpstr>1_02 - C - Basics</vt:lpstr>
      <vt:lpstr>Intro to Multiprocessing</vt:lpstr>
      <vt:lpstr>Class announcements</vt:lpstr>
      <vt:lpstr>Multiprocessing</vt:lpstr>
      <vt:lpstr>Where'd it come from?</vt:lpstr>
      <vt:lpstr>And then they got small</vt:lpstr>
      <vt:lpstr>For some context</vt:lpstr>
      <vt:lpstr>"More than 1 program" can be inside 1 "program"</vt:lpstr>
      <vt:lpstr>Two dozen processes in a trenchcoat</vt:lpstr>
      <vt:lpstr>Scheduling</vt:lpstr>
      <vt:lpstr>All my children</vt:lpstr>
      <vt:lpstr>Who's who</vt:lpstr>
      <vt:lpstr>I'm turning this car around</vt:lpstr>
      <vt:lpstr>Scheduling</vt:lpstr>
      <vt:lpstr>What about multiple cores?</vt:lpstr>
      <vt:lpstr>Kinds of scheduling</vt:lpstr>
      <vt:lpstr>Preemptive scheduling</vt:lpstr>
      <vt:lpstr>Interrupted by an interrupt (animated)</vt:lpstr>
      <vt:lpstr>Preemption doesn’t mean killing the process!</vt:lpstr>
      <vt:lpstr>Collaborative scheduling</vt:lpstr>
      <vt:lpstr>What a hog</vt:lpstr>
      <vt:lpstr>Blocking</vt:lpstr>
      <vt:lpstr>This is not a trick question</vt:lpstr>
      <vt:lpstr>More than just a function call</vt:lpstr>
      <vt:lpstr>How the OS does blocking system calls</vt:lpstr>
      <vt:lpstr>Threads</vt:lpstr>
      <vt:lpstr>But context switches are haaaardddd</vt:lpstr>
      <vt:lpstr>The sweet, gooey center of a process</vt:lpstr>
      <vt:lpstr>Thread hopping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 Basics</dc:title>
  <dc:creator>me</dc:creator>
  <cp:lastModifiedBy>Billingsley, Jarrett F</cp:lastModifiedBy>
  <cp:revision>542</cp:revision>
  <dcterms:created xsi:type="dcterms:W3CDTF">2017-01-24T02:14:22Z</dcterms:created>
  <dcterms:modified xsi:type="dcterms:W3CDTF">2025-11-06T20:43:05Z</dcterms:modified>
</cp:coreProperties>
</file>